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67"/>
  </p:notesMasterIdLst>
  <p:sldIdLst>
    <p:sldId id="382" r:id="rId2"/>
    <p:sldId id="270" r:id="rId3"/>
    <p:sldId id="272" r:id="rId4"/>
    <p:sldId id="366" r:id="rId5"/>
    <p:sldId id="307" r:id="rId6"/>
    <p:sldId id="364" r:id="rId7"/>
    <p:sldId id="365" r:id="rId8"/>
    <p:sldId id="309" r:id="rId9"/>
    <p:sldId id="310" r:id="rId10"/>
    <p:sldId id="311" r:id="rId11"/>
    <p:sldId id="312" r:id="rId12"/>
    <p:sldId id="313" r:id="rId13"/>
    <p:sldId id="321" r:id="rId14"/>
    <p:sldId id="314" r:id="rId15"/>
    <p:sldId id="315" r:id="rId16"/>
    <p:sldId id="358" r:id="rId17"/>
    <p:sldId id="333" r:id="rId18"/>
    <p:sldId id="316" r:id="rId19"/>
    <p:sldId id="322" r:id="rId20"/>
    <p:sldId id="317" r:id="rId21"/>
    <p:sldId id="318" r:id="rId22"/>
    <p:sldId id="319" r:id="rId23"/>
    <p:sldId id="320" r:id="rId24"/>
    <p:sldId id="323" r:id="rId25"/>
    <p:sldId id="378" r:id="rId26"/>
    <p:sldId id="379" r:id="rId27"/>
    <p:sldId id="330" r:id="rId28"/>
    <p:sldId id="329" r:id="rId29"/>
    <p:sldId id="380" r:id="rId30"/>
    <p:sldId id="335" r:id="rId31"/>
    <p:sldId id="336" r:id="rId32"/>
    <p:sldId id="332" r:id="rId33"/>
    <p:sldId id="344" r:id="rId34"/>
    <p:sldId id="337" r:id="rId35"/>
    <p:sldId id="345" r:id="rId36"/>
    <p:sldId id="381" r:id="rId37"/>
    <p:sldId id="346" r:id="rId38"/>
    <p:sldId id="348" r:id="rId39"/>
    <p:sldId id="347" r:id="rId40"/>
    <p:sldId id="351" r:id="rId41"/>
    <p:sldId id="367" r:id="rId42"/>
    <p:sldId id="349" r:id="rId43"/>
    <p:sldId id="350" r:id="rId44"/>
    <p:sldId id="352" r:id="rId45"/>
    <p:sldId id="356" r:id="rId46"/>
    <p:sldId id="354" r:id="rId47"/>
    <p:sldId id="357" r:id="rId48"/>
    <p:sldId id="359" r:id="rId49"/>
    <p:sldId id="368" r:id="rId50"/>
    <p:sldId id="355" r:id="rId51"/>
    <p:sldId id="369" r:id="rId52"/>
    <p:sldId id="339" r:id="rId53"/>
    <p:sldId id="370" r:id="rId54"/>
    <p:sldId id="340" r:id="rId55"/>
    <p:sldId id="371" r:id="rId56"/>
    <p:sldId id="341" r:id="rId57"/>
    <p:sldId id="342" r:id="rId58"/>
    <p:sldId id="343" r:id="rId59"/>
    <p:sldId id="361" r:id="rId60"/>
    <p:sldId id="372" r:id="rId61"/>
    <p:sldId id="375" r:id="rId62"/>
    <p:sldId id="374" r:id="rId63"/>
    <p:sldId id="363" r:id="rId64"/>
    <p:sldId id="373" r:id="rId65"/>
    <p:sldId id="377" r:id="rId66"/>
  </p:sldIdLst>
  <p:sldSz cx="9144000" cy="5143500" type="screen16x9"/>
  <p:notesSz cx="6858000" cy="9144000"/>
  <p:embeddedFontLst>
    <p:embeddedFont>
      <p:font typeface="B Nazanin" panose="00000400000000000000" pitchFamily="2" charset="-78"/>
      <p:regular r:id="rId68"/>
      <p:bold r:id="rId69"/>
    </p:embeddedFont>
    <p:embeddedFont>
      <p:font typeface="B Roya" panose="00000400000000000000" pitchFamily="2" charset="-78"/>
      <p:regular r:id="rId70"/>
      <p:bold r:id="rId71"/>
    </p:embeddedFont>
    <p:embeddedFont>
      <p:font typeface="B Zar" panose="00000400000000000000" pitchFamily="2" charset="-78"/>
      <p:regular r:id="rId72"/>
      <p:bold r:id="rId73"/>
    </p:embeddedFont>
    <p:embeddedFont>
      <p:font typeface="Cambria" panose="02040503050406030204" pitchFamily="18" charset="0"/>
      <p:regular r:id="rId74"/>
      <p:bold r:id="rId75"/>
      <p:italic r:id="rId76"/>
      <p:boldItalic r:id="rId77"/>
    </p:embeddedFont>
    <p:embeddedFont>
      <p:font typeface="Gill Sans MT" panose="020B0502020104020203" pitchFamily="34" charset="0"/>
      <p:regular r:id="rId78"/>
      <p:bold r:id="rId79"/>
      <p:italic r:id="rId80"/>
      <p:boldItalic r:id="rId81"/>
    </p:embeddedFont>
    <p:embeddedFont>
      <p:font typeface="IBM Plex Mono" panose="020B0509050203000203" pitchFamily="49" charset="0"/>
      <p:regular r:id="rId82"/>
      <p:bold r:id="rId83"/>
      <p:italic r:id="rId84"/>
      <p:boldItalic r:id="rId85"/>
    </p:embeddedFont>
    <p:embeddedFont>
      <p:font typeface="JetBrains Mono" panose="020B0509020102050004" pitchFamily="49" charset="0"/>
      <p:regular r:id="rId86"/>
      <p:bold r:id="rId87"/>
      <p:italic r:id="rId88"/>
      <p:boldItalic r:id="rId89"/>
    </p:embeddedFont>
    <p:embeddedFont>
      <p:font typeface="Open Sans" panose="020B0606030504020204" pitchFamily="34" charset="0"/>
      <p:regular r:id="rId90"/>
      <p:bold r:id="rId91"/>
      <p:italic r:id="rId92"/>
      <p:boldItalic r:id="rId93"/>
    </p:embeddedFont>
    <p:embeddedFont>
      <p:font typeface="Poppins" panose="00000500000000000000" pitchFamily="2" charset="0"/>
      <p:regular r:id="rId94"/>
      <p:bold r:id="rId95"/>
      <p:italic r:id="rId96"/>
      <p:boldItalic r:id="rId97"/>
    </p:embeddedFont>
    <p:embeddedFont>
      <p:font typeface="Segoe UI Variable Small" pitchFamily="2" charset="0"/>
      <p:regular r:id="rId98"/>
      <p:bold r:id="rId99"/>
    </p:embeddedFont>
    <p:embeddedFont>
      <p:font typeface="Verdana" panose="020B0604030504040204" pitchFamily="34" charset="0"/>
      <p:regular r:id="rId100"/>
      <p:bold r:id="rId101"/>
      <p:italic r:id="rId102"/>
      <p:boldItalic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113"/>
    <a:srgbClr val="F0C7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D73563-EC47-41F6-A432-D0DE497C3168}">
  <a:tblStyle styleId="{8ED73563-EC47-41F6-A432-D0DE497C31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3" d="100"/>
          <a:sy n="133" d="100"/>
        </p:scale>
        <p:origin x="112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font" Target="fonts/font22.fntdata"/><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102" Type="http://schemas.openxmlformats.org/officeDocument/2006/relationships/font" Target="fonts/font35.fntdata"/><Relationship Id="rId5" Type="http://schemas.openxmlformats.org/officeDocument/2006/relationships/slide" Target="slides/slide4.xml"/><Relationship Id="rId90" Type="http://schemas.openxmlformats.org/officeDocument/2006/relationships/font" Target="fonts/font23.fntdata"/><Relationship Id="rId95" Type="http://schemas.openxmlformats.org/officeDocument/2006/relationships/font" Target="fonts/font2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font" Target="fonts/font2.fntdata"/><Relationship Id="rId80" Type="http://schemas.openxmlformats.org/officeDocument/2006/relationships/font" Target="fonts/font13.fntdata"/><Relationship Id="rId85" Type="http://schemas.openxmlformats.org/officeDocument/2006/relationships/font" Target="fonts/font18.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font" Target="fonts/font21.fntdata"/><Relationship Id="rId91" Type="http://schemas.openxmlformats.org/officeDocument/2006/relationships/font" Target="fonts/font24.fntdata"/><Relationship Id="rId96"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94" Type="http://schemas.openxmlformats.org/officeDocument/2006/relationships/font" Target="fonts/font27.fntdata"/><Relationship Id="rId99" Type="http://schemas.openxmlformats.org/officeDocument/2006/relationships/font" Target="fonts/font32.fntdata"/><Relationship Id="rId101" Type="http://schemas.openxmlformats.org/officeDocument/2006/relationships/font" Target="fonts/font3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97" Type="http://schemas.openxmlformats.org/officeDocument/2006/relationships/font" Target="fonts/font30.fntdata"/><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4.fntdata"/><Relationship Id="rId92" Type="http://schemas.openxmlformats.org/officeDocument/2006/relationships/font" Target="fonts/font2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0.fntdata"/><Relationship Id="rId61" Type="http://schemas.openxmlformats.org/officeDocument/2006/relationships/slide" Target="slides/slide60.xml"/><Relationship Id="rId82"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0.fntdata"/><Relationship Id="rId100" Type="http://schemas.openxmlformats.org/officeDocument/2006/relationships/font" Target="fonts/font33.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93" Type="http://schemas.openxmlformats.org/officeDocument/2006/relationships/font" Target="fonts/font26.fntdata"/><Relationship Id="rId98" Type="http://schemas.openxmlformats.org/officeDocument/2006/relationships/font" Target="fonts/font3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a:extLst>
            <a:ext uri="{FF2B5EF4-FFF2-40B4-BE49-F238E27FC236}">
              <a16:creationId xmlns:a16="http://schemas.microsoft.com/office/drawing/2014/main" id="{FDAD542E-C43E-8909-8603-94A0E47D6839}"/>
            </a:ext>
          </a:extLst>
        </p:cNvPr>
        <p:cNvGrpSpPr/>
        <p:nvPr/>
      </p:nvGrpSpPr>
      <p:grpSpPr>
        <a:xfrm>
          <a:off x="0" y="0"/>
          <a:ext cx="0" cy="0"/>
          <a:chOff x="0" y="0"/>
          <a:chExt cx="0" cy="0"/>
        </a:xfrm>
      </p:grpSpPr>
      <p:sp>
        <p:nvSpPr>
          <p:cNvPr id="1428" name="Google Shape;1428;gd1bf8d60a4_0_0:notes">
            <a:extLst>
              <a:ext uri="{FF2B5EF4-FFF2-40B4-BE49-F238E27FC236}">
                <a16:creationId xmlns:a16="http://schemas.microsoft.com/office/drawing/2014/main" id="{5C3F04BD-ACCB-24FF-F8CD-FB9B91972A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d1bf8d60a4_0_0:notes">
            <a:extLst>
              <a:ext uri="{FF2B5EF4-FFF2-40B4-BE49-F238E27FC236}">
                <a16:creationId xmlns:a16="http://schemas.microsoft.com/office/drawing/2014/main" id="{5756538E-BFAD-780D-051A-7834125A22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3336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1385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4ed99bf1a4_0_1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4ed99bf1a4_0_1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020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4ed99bf1a4_0_1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4ed99bf1a4_0_1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36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6066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4ed99bf1a4_0_1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4ed99bf1a4_0_1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24f622bbca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24f622bbca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4ed99bf1a4_0_1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4ed99bf1a4_0_1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4767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4ed99bf1a4_0_1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4ed99bf1a4_0_1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263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4ed99bf1a4_0_1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4ed99bf1a4_0_1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6289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4ed99bf1a4_0_1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4ed99bf1a4_0_1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5961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4ed99bf1a4_0_1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4ed99bf1a4_0_1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239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4ed99bf1a4_0_1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4ed99bf1a4_0_1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6483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917817" y="-2200499"/>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1475" y="-361175"/>
              <a:ext cx="7138625" cy="819350"/>
            </a:xfrm>
            <a:custGeom>
              <a:avLst/>
              <a:gdLst/>
              <a:ahLst/>
              <a:cxnLst/>
              <a:rect l="l" t="t" r="r" b="b"/>
              <a:pathLst>
                <a:path w="285545" h="32774" extrusionOk="0">
                  <a:moveTo>
                    <a:pt x="0" y="32774"/>
                  </a:moveTo>
                  <a:lnTo>
                    <a:pt x="188861" y="32774"/>
                  </a:lnTo>
                  <a:lnTo>
                    <a:pt x="221636" y="0"/>
                  </a:lnTo>
                  <a:lnTo>
                    <a:pt x="285545" y="0"/>
                  </a:lnTo>
                </a:path>
              </a:pathLst>
            </a:custGeom>
            <a:noFill/>
            <a:ln w="9525" cap="flat" cmpd="sng">
              <a:solidFill>
                <a:schemeClr val="dk2"/>
              </a:solidFill>
              <a:prstDash val="solid"/>
              <a:round/>
              <a:headEnd type="none" w="med" len="med"/>
              <a:tailEnd type="none" w="med" len="med"/>
            </a:ln>
          </p:spPr>
        </p:sp>
        <p:sp>
          <p:nvSpPr>
            <p:cNvPr id="16" name="Google Shape;16;p2"/>
            <p:cNvSpPr/>
            <p:nvPr/>
          </p:nvSpPr>
          <p:spPr>
            <a:xfrm rot="5400000">
              <a:off x="1110859" y="-1245788"/>
              <a:ext cx="577450" cy="3045475"/>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654013" y="-781254"/>
              <a:ext cx="687411" cy="2731351"/>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l="16960" t="24718" r="7121" b="26177"/>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54;p2"/>
          <p:cNvSpPr txBox="1">
            <a:spLocks noGrp="1"/>
          </p:cNvSpPr>
          <p:nvPr>
            <p:ph type="ctrTitle"/>
          </p:nvPr>
        </p:nvSpPr>
        <p:spPr>
          <a:xfrm>
            <a:off x="1096850" y="816324"/>
            <a:ext cx="6974700" cy="2326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4500">
                <a:latin typeface="Gill Sans MT" panose="020B0502020104020203" pitchFamily="34" charset="0"/>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55" name="Google Shape;55;p2"/>
          <p:cNvSpPr txBox="1">
            <a:spLocks noGrp="1"/>
          </p:cNvSpPr>
          <p:nvPr>
            <p:ph type="subTitle" idx="1"/>
          </p:nvPr>
        </p:nvSpPr>
        <p:spPr>
          <a:xfrm>
            <a:off x="1096850" y="3456250"/>
            <a:ext cx="48825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atin typeface="Gill Sans MT" panose="020B0502020104020203" pitchFamily="34" charset="0"/>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 name="Google Shape;9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1"/>
        <p:cNvGrpSpPr/>
        <p:nvPr/>
      </p:nvGrpSpPr>
      <p:grpSpPr>
        <a:xfrm>
          <a:off x="0" y="0"/>
          <a:ext cx="0" cy="0"/>
          <a:chOff x="0" y="0"/>
          <a:chExt cx="0" cy="0"/>
        </a:xfrm>
      </p:grpSpPr>
      <p:grpSp>
        <p:nvGrpSpPr>
          <p:cNvPr id="252" name="Google Shape;252;p6"/>
          <p:cNvGrpSpPr/>
          <p:nvPr/>
        </p:nvGrpSpPr>
        <p:grpSpPr>
          <a:xfrm rot="-8100000">
            <a:off x="-1629951" y="-1138306"/>
            <a:ext cx="3785189" cy="3043121"/>
            <a:chOff x="7103825" y="-713112"/>
            <a:chExt cx="3785226" cy="3043150"/>
          </a:xfrm>
        </p:grpSpPr>
        <p:sp>
          <p:nvSpPr>
            <p:cNvPr id="253" name="Google Shape;253;p6"/>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4" name="Google Shape;254;p6"/>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255" name="Google Shape;25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Gill Sans MT" panose="020B0502020104020203" pitchFamily="34" charset="0"/>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256" name="Google Shape;256;p6"/>
          <p:cNvGrpSpPr/>
          <p:nvPr/>
        </p:nvGrpSpPr>
        <p:grpSpPr>
          <a:xfrm>
            <a:off x="8106279" y="-844413"/>
            <a:ext cx="1791132" cy="2767833"/>
            <a:chOff x="8030079" y="-844413"/>
            <a:chExt cx="1791132" cy="2767833"/>
          </a:xfrm>
        </p:grpSpPr>
        <p:grpSp>
          <p:nvGrpSpPr>
            <p:cNvPr id="257" name="Google Shape;257;p6"/>
            <p:cNvGrpSpPr/>
            <p:nvPr/>
          </p:nvGrpSpPr>
          <p:grpSpPr>
            <a:xfrm rot="10800000">
              <a:off x="8566799" y="-844413"/>
              <a:ext cx="1213764" cy="2455355"/>
              <a:chOff x="-293545" y="3454371"/>
              <a:chExt cx="981772" cy="1986051"/>
            </a:xfrm>
          </p:grpSpPr>
          <p:sp>
            <p:nvSpPr>
              <p:cNvPr id="258" name="Google Shape;258;p6"/>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6"/>
            <p:cNvGrpSpPr/>
            <p:nvPr/>
          </p:nvGrpSpPr>
          <p:grpSpPr>
            <a:xfrm rot="10800000">
              <a:off x="8123728" y="-262212"/>
              <a:ext cx="865288" cy="591661"/>
              <a:chOff x="39722" y="4349021"/>
              <a:chExt cx="1061964" cy="726143"/>
            </a:xfrm>
          </p:grpSpPr>
          <p:grpSp>
            <p:nvGrpSpPr>
              <p:cNvPr id="261" name="Google Shape;261;p6"/>
              <p:cNvGrpSpPr/>
              <p:nvPr/>
            </p:nvGrpSpPr>
            <p:grpSpPr>
              <a:xfrm rot="2700000">
                <a:off x="140502" y="4460924"/>
                <a:ext cx="524584" cy="502337"/>
                <a:chOff x="1189791" y="-1767331"/>
                <a:chExt cx="904284" cy="865933"/>
              </a:xfrm>
            </p:grpSpPr>
            <p:sp>
              <p:nvSpPr>
                <p:cNvPr id="262" name="Google Shape;262;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6"/>
                <p:cNvGrpSpPr/>
                <p:nvPr/>
              </p:nvGrpSpPr>
              <p:grpSpPr>
                <a:xfrm>
                  <a:off x="1232795" y="-1740829"/>
                  <a:ext cx="717621" cy="717392"/>
                  <a:chOff x="1483457" y="3953671"/>
                  <a:chExt cx="717621" cy="717392"/>
                </a:xfrm>
              </p:grpSpPr>
              <p:sp>
                <p:nvSpPr>
                  <p:cNvPr id="264" name="Google Shape;264;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9" name="Google Shape;269;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6"/>
            <p:cNvGrpSpPr/>
            <p:nvPr/>
          </p:nvGrpSpPr>
          <p:grpSpPr>
            <a:xfrm rot="5400000">
              <a:off x="8338264" y="440474"/>
              <a:ext cx="1670849" cy="1295044"/>
              <a:chOff x="-2460210" y="2758493"/>
              <a:chExt cx="1351491" cy="1047516"/>
            </a:xfrm>
          </p:grpSpPr>
          <p:sp>
            <p:nvSpPr>
              <p:cNvPr id="271" name="Google Shape;271;p6"/>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6"/>
            <p:cNvGrpSpPr/>
            <p:nvPr/>
          </p:nvGrpSpPr>
          <p:grpSpPr>
            <a:xfrm rot="10800000">
              <a:off x="8030079" y="157481"/>
              <a:ext cx="865288" cy="591661"/>
              <a:chOff x="39722" y="4349021"/>
              <a:chExt cx="1061964" cy="726143"/>
            </a:xfrm>
          </p:grpSpPr>
          <p:grpSp>
            <p:nvGrpSpPr>
              <p:cNvPr id="276" name="Google Shape;276;p6"/>
              <p:cNvGrpSpPr/>
              <p:nvPr/>
            </p:nvGrpSpPr>
            <p:grpSpPr>
              <a:xfrm rot="2700000">
                <a:off x="140502" y="4460924"/>
                <a:ext cx="524584" cy="502337"/>
                <a:chOff x="1189791" y="-1767331"/>
                <a:chExt cx="904284" cy="865933"/>
              </a:xfrm>
            </p:grpSpPr>
            <p:sp>
              <p:nvSpPr>
                <p:cNvPr id="277" name="Google Shape;277;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6"/>
                <p:cNvGrpSpPr/>
                <p:nvPr/>
              </p:nvGrpSpPr>
              <p:grpSpPr>
                <a:xfrm>
                  <a:off x="1232795" y="-1740829"/>
                  <a:ext cx="717621" cy="717392"/>
                  <a:chOff x="1483457" y="3953671"/>
                  <a:chExt cx="717621" cy="717392"/>
                </a:xfrm>
              </p:grpSpPr>
              <p:sp>
                <p:nvSpPr>
                  <p:cNvPr id="279" name="Google Shape;279;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4" name="Google Shape;284;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rot="10800000">
              <a:off x="8653266" y="87645"/>
              <a:ext cx="865288" cy="591661"/>
              <a:chOff x="39722" y="4349021"/>
              <a:chExt cx="1061964" cy="726143"/>
            </a:xfrm>
          </p:grpSpPr>
          <p:grpSp>
            <p:nvGrpSpPr>
              <p:cNvPr id="286" name="Google Shape;286;p6"/>
              <p:cNvGrpSpPr/>
              <p:nvPr/>
            </p:nvGrpSpPr>
            <p:grpSpPr>
              <a:xfrm rot="2700000">
                <a:off x="140502" y="4460924"/>
                <a:ext cx="524584" cy="502337"/>
                <a:chOff x="1189791" y="-1767331"/>
                <a:chExt cx="904284" cy="865933"/>
              </a:xfrm>
            </p:grpSpPr>
            <p:sp>
              <p:nvSpPr>
                <p:cNvPr id="287" name="Google Shape;287;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6"/>
                <p:cNvGrpSpPr/>
                <p:nvPr/>
              </p:nvGrpSpPr>
              <p:grpSpPr>
                <a:xfrm>
                  <a:off x="1232795" y="-1740829"/>
                  <a:ext cx="717621" cy="717392"/>
                  <a:chOff x="1483457" y="3953671"/>
                  <a:chExt cx="717621" cy="717392"/>
                </a:xfrm>
              </p:grpSpPr>
              <p:sp>
                <p:nvSpPr>
                  <p:cNvPr id="289" name="Google Shape;289;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 name="Google Shape;294;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6"/>
          <p:cNvGrpSpPr/>
          <p:nvPr/>
        </p:nvGrpSpPr>
        <p:grpSpPr>
          <a:xfrm>
            <a:off x="-1499000" y="3182553"/>
            <a:ext cx="4558967" cy="3356863"/>
            <a:chOff x="-1422800" y="3106353"/>
            <a:chExt cx="4558967" cy="3356863"/>
          </a:xfrm>
        </p:grpSpPr>
        <p:grpSp>
          <p:nvGrpSpPr>
            <p:cNvPr id="296" name="Google Shape;296;p6"/>
            <p:cNvGrpSpPr/>
            <p:nvPr/>
          </p:nvGrpSpPr>
          <p:grpSpPr>
            <a:xfrm>
              <a:off x="-474664" y="3485331"/>
              <a:ext cx="1472068" cy="2977885"/>
              <a:chOff x="-293545" y="3454371"/>
              <a:chExt cx="981772" cy="1986051"/>
            </a:xfrm>
          </p:grpSpPr>
          <p:sp>
            <p:nvSpPr>
              <p:cNvPr id="297" name="Google Shape;297;p6"/>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6"/>
            <p:cNvGrpSpPr/>
            <p:nvPr/>
          </p:nvGrpSpPr>
          <p:grpSpPr>
            <a:xfrm>
              <a:off x="485337" y="5039978"/>
              <a:ext cx="1049539" cy="717647"/>
              <a:chOff x="39722" y="4349021"/>
              <a:chExt cx="1061964" cy="726143"/>
            </a:xfrm>
          </p:grpSpPr>
          <p:grpSp>
            <p:nvGrpSpPr>
              <p:cNvPr id="300" name="Google Shape;300;p6"/>
              <p:cNvGrpSpPr/>
              <p:nvPr/>
            </p:nvGrpSpPr>
            <p:grpSpPr>
              <a:xfrm rot="2700000">
                <a:off x="140502" y="4460924"/>
                <a:ext cx="524584" cy="502337"/>
                <a:chOff x="1189791" y="-1767331"/>
                <a:chExt cx="904284" cy="865933"/>
              </a:xfrm>
            </p:grpSpPr>
            <p:sp>
              <p:nvSpPr>
                <p:cNvPr id="301" name="Google Shape;301;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6"/>
                <p:cNvGrpSpPr/>
                <p:nvPr/>
              </p:nvGrpSpPr>
              <p:grpSpPr>
                <a:xfrm>
                  <a:off x="1232795" y="-1740829"/>
                  <a:ext cx="717621" cy="717392"/>
                  <a:chOff x="1483457" y="3953671"/>
                  <a:chExt cx="717621" cy="717392"/>
                </a:xfrm>
              </p:grpSpPr>
              <p:sp>
                <p:nvSpPr>
                  <p:cNvPr id="303" name="Google Shape;303;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8" name="Google Shape;308;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6"/>
            <p:cNvGrpSpPr/>
            <p:nvPr/>
          </p:nvGrpSpPr>
          <p:grpSpPr>
            <a:xfrm rot="5400000">
              <a:off x="-645364" y="3334243"/>
              <a:ext cx="2026426" cy="1570646"/>
              <a:chOff x="-2460210" y="2758493"/>
              <a:chExt cx="1351491" cy="1047516"/>
            </a:xfrm>
          </p:grpSpPr>
          <p:sp>
            <p:nvSpPr>
              <p:cNvPr id="310" name="Google Shape;310;p6"/>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6"/>
            <p:cNvGrpSpPr/>
            <p:nvPr/>
          </p:nvGrpSpPr>
          <p:grpSpPr>
            <a:xfrm>
              <a:off x="598917" y="4530969"/>
              <a:ext cx="1049539" cy="717647"/>
              <a:chOff x="39722" y="4349021"/>
              <a:chExt cx="1061964" cy="726143"/>
            </a:xfrm>
          </p:grpSpPr>
          <p:grpSp>
            <p:nvGrpSpPr>
              <p:cNvPr id="315" name="Google Shape;315;p6"/>
              <p:cNvGrpSpPr/>
              <p:nvPr/>
            </p:nvGrpSpPr>
            <p:grpSpPr>
              <a:xfrm rot="2700000">
                <a:off x="140502" y="4460924"/>
                <a:ext cx="524584" cy="502337"/>
                <a:chOff x="1189791" y="-1767331"/>
                <a:chExt cx="904284" cy="865933"/>
              </a:xfrm>
            </p:grpSpPr>
            <p:sp>
              <p:nvSpPr>
                <p:cNvPr id="316" name="Google Shape;316;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6"/>
                <p:cNvGrpSpPr/>
                <p:nvPr/>
              </p:nvGrpSpPr>
              <p:grpSpPr>
                <a:xfrm>
                  <a:off x="1232795" y="-1740829"/>
                  <a:ext cx="717621" cy="717392"/>
                  <a:chOff x="1483457" y="3953671"/>
                  <a:chExt cx="717621" cy="717392"/>
                </a:xfrm>
              </p:grpSpPr>
              <p:sp>
                <p:nvSpPr>
                  <p:cNvPr id="318" name="Google Shape;318;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3" name="Google Shape;323;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6"/>
            <p:cNvGrpSpPr/>
            <p:nvPr/>
          </p:nvGrpSpPr>
          <p:grpSpPr>
            <a:xfrm>
              <a:off x="-156893" y="4615667"/>
              <a:ext cx="1049539" cy="717647"/>
              <a:chOff x="39722" y="4349021"/>
              <a:chExt cx="1061964" cy="726143"/>
            </a:xfrm>
          </p:grpSpPr>
          <p:grpSp>
            <p:nvGrpSpPr>
              <p:cNvPr id="325" name="Google Shape;325;p6"/>
              <p:cNvGrpSpPr/>
              <p:nvPr/>
            </p:nvGrpSpPr>
            <p:grpSpPr>
              <a:xfrm rot="2700000">
                <a:off x="140502" y="4460924"/>
                <a:ext cx="524584" cy="502337"/>
                <a:chOff x="1189791" y="-1767331"/>
                <a:chExt cx="904284" cy="865933"/>
              </a:xfrm>
            </p:grpSpPr>
            <p:sp>
              <p:nvSpPr>
                <p:cNvPr id="326" name="Google Shape;326;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6"/>
                <p:cNvGrpSpPr/>
                <p:nvPr/>
              </p:nvGrpSpPr>
              <p:grpSpPr>
                <a:xfrm>
                  <a:off x="1232795" y="-1740829"/>
                  <a:ext cx="717621" cy="717392"/>
                  <a:chOff x="1483457" y="3953671"/>
                  <a:chExt cx="717621" cy="717392"/>
                </a:xfrm>
              </p:grpSpPr>
              <p:sp>
                <p:nvSpPr>
                  <p:cNvPr id="328" name="Google Shape;328;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3" name="Google Shape;333;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6"/>
            <p:cNvGrpSpPr/>
            <p:nvPr/>
          </p:nvGrpSpPr>
          <p:grpSpPr>
            <a:xfrm>
              <a:off x="-1422800" y="4822751"/>
              <a:ext cx="4558967" cy="134100"/>
              <a:chOff x="796100" y="3019701"/>
              <a:chExt cx="4558967" cy="134100"/>
            </a:xfrm>
          </p:grpSpPr>
          <p:sp>
            <p:nvSpPr>
              <p:cNvPr id="335" name="Google Shape;335;p6"/>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 name="Google Shape;336;p6"/>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337" name="Google Shape;337;p6"/>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8"/>
        <p:cNvGrpSpPr/>
        <p:nvPr/>
      </p:nvGrpSpPr>
      <p:grpSpPr>
        <a:xfrm>
          <a:off x="0" y="0"/>
          <a:ext cx="0" cy="0"/>
          <a:chOff x="0" y="0"/>
          <a:chExt cx="0" cy="0"/>
        </a:xfrm>
      </p:grpSpPr>
      <p:sp>
        <p:nvSpPr>
          <p:cNvPr id="339" name="Google Shape;339;p7"/>
          <p:cNvSpPr txBox="1">
            <a:spLocks noGrp="1"/>
          </p:cNvSpPr>
          <p:nvPr>
            <p:ph type="subTitle" idx="1"/>
          </p:nvPr>
        </p:nvSpPr>
        <p:spPr>
          <a:xfrm>
            <a:off x="713225" y="1160775"/>
            <a:ext cx="7710900" cy="345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AutoNum type="arabicPeriod"/>
              <a:defRPr sz="1400">
                <a:latin typeface="Gill Sans MT" panose="020B0502020104020203" pitchFamily="34" charset="0"/>
              </a:defRPr>
            </a:lvl1pPr>
            <a:lvl2pPr lvl="1" rtl="0">
              <a:lnSpc>
                <a:spcPct val="100000"/>
              </a:lnSpc>
              <a:spcBef>
                <a:spcPts val="0"/>
              </a:spcBef>
              <a:spcAft>
                <a:spcPts val="0"/>
              </a:spcAft>
              <a:buClr>
                <a:srgbClr val="999999"/>
              </a:buClr>
              <a:buSzPts val="800"/>
              <a:buFont typeface="Open Sans"/>
              <a:buAutoNum type="alphaLcPeriod"/>
              <a:defRPr/>
            </a:lvl2pPr>
            <a:lvl3pPr lvl="2" rtl="0">
              <a:lnSpc>
                <a:spcPct val="100000"/>
              </a:lnSpc>
              <a:spcBef>
                <a:spcPts val="0"/>
              </a:spcBef>
              <a:spcAft>
                <a:spcPts val="0"/>
              </a:spcAft>
              <a:buClr>
                <a:srgbClr val="999999"/>
              </a:buClr>
              <a:buSzPts val="800"/>
              <a:buFont typeface="Open Sans"/>
              <a:buAutoNum type="romanLcPeriod"/>
              <a:defRPr/>
            </a:lvl3pPr>
            <a:lvl4pPr lvl="3" rtl="0">
              <a:lnSpc>
                <a:spcPct val="100000"/>
              </a:lnSpc>
              <a:spcBef>
                <a:spcPts val="0"/>
              </a:spcBef>
              <a:spcAft>
                <a:spcPts val="0"/>
              </a:spcAft>
              <a:buClr>
                <a:srgbClr val="999999"/>
              </a:buClr>
              <a:buSzPts val="800"/>
              <a:buFont typeface="Open Sans"/>
              <a:buAutoNum type="arabicPeriod"/>
              <a:defRPr/>
            </a:lvl4pPr>
            <a:lvl5pPr lvl="4" rtl="0">
              <a:lnSpc>
                <a:spcPct val="100000"/>
              </a:lnSpc>
              <a:spcBef>
                <a:spcPts val="0"/>
              </a:spcBef>
              <a:spcAft>
                <a:spcPts val="0"/>
              </a:spcAft>
              <a:buClr>
                <a:srgbClr val="999999"/>
              </a:buClr>
              <a:buSzPts val="1200"/>
              <a:buFont typeface="Open Sans"/>
              <a:buAutoNum type="alphaLcPeriod"/>
              <a:defRPr/>
            </a:lvl5pPr>
            <a:lvl6pPr lvl="5" rtl="0">
              <a:lnSpc>
                <a:spcPct val="100000"/>
              </a:lnSpc>
              <a:spcBef>
                <a:spcPts val="0"/>
              </a:spcBef>
              <a:spcAft>
                <a:spcPts val="0"/>
              </a:spcAft>
              <a:buClr>
                <a:srgbClr val="999999"/>
              </a:buClr>
              <a:buSzPts val="1200"/>
              <a:buFont typeface="Open Sans"/>
              <a:buAutoNum type="romanLcPeriod"/>
              <a:defRPr/>
            </a:lvl6pPr>
            <a:lvl7pPr lvl="6" rtl="0">
              <a:lnSpc>
                <a:spcPct val="100000"/>
              </a:lnSpc>
              <a:spcBef>
                <a:spcPts val="0"/>
              </a:spcBef>
              <a:spcAft>
                <a:spcPts val="0"/>
              </a:spcAft>
              <a:buClr>
                <a:srgbClr val="999999"/>
              </a:buClr>
              <a:buSzPts val="700"/>
              <a:buFont typeface="Open Sans"/>
              <a:buAutoNum type="arabicPeriod"/>
              <a:defRPr/>
            </a:lvl7pPr>
            <a:lvl8pPr lvl="7" rtl="0">
              <a:lnSpc>
                <a:spcPct val="100000"/>
              </a:lnSpc>
              <a:spcBef>
                <a:spcPts val="0"/>
              </a:spcBef>
              <a:spcAft>
                <a:spcPts val="0"/>
              </a:spcAft>
              <a:buClr>
                <a:srgbClr val="999999"/>
              </a:buClr>
              <a:buSzPts val="700"/>
              <a:buFont typeface="Open Sans"/>
              <a:buAutoNum type="alphaLcPeriod"/>
              <a:defRPr/>
            </a:lvl8pPr>
            <a:lvl9pPr lvl="8" rtl="0">
              <a:lnSpc>
                <a:spcPct val="100000"/>
              </a:lnSpc>
              <a:spcBef>
                <a:spcPts val="0"/>
              </a:spcBef>
              <a:spcAft>
                <a:spcPts val="0"/>
              </a:spcAft>
              <a:buClr>
                <a:srgbClr val="999999"/>
              </a:buClr>
              <a:buSzPts val="600"/>
              <a:buFont typeface="Open Sans"/>
              <a:buAutoNum type="romanLcPeriod"/>
              <a:defRPr/>
            </a:lvl9pPr>
          </a:lstStyle>
          <a:p>
            <a:endParaRPr/>
          </a:p>
        </p:txBody>
      </p:sp>
      <p:sp>
        <p:nvSpPr>
          <p:cNvPr id="340" name="Google Shape;340;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Gill Sans MT" panose="020B0502020104020203"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41" name="Google Shape;341;p7"/>
          <p:cNvGrpSpPr/>
          <p:nvPr/>
        </p:nvGrpSpPr>
        <p:grpSpPr>
          <a:xfrm>
            <a:off x="8934675" y="3943438"/>
            <a:ext cx="439200" cy="439100"/>
            <a:chOff x="1101075" y="2142375"/>
            <a:chExt cx="439200" cy="439100"/>
          </a:xfrm>
        </p:grpSpPr>
        <p:sp>
          <p:nvSpPr>
            <p:cNvPr id="342" name="Google Shape;342;p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7"/>
          <p:cNvGrpSpPr/>
          <p:nvPr/>
        </p:nvGrpSpPr>
        <p:grpSpPr>
          <a:xfrm>
            <a:off x="5481594" y="-3117615"/>
            <a:ext cx="5954334" cy="6142759"/>
            <a:chOff x="5329194" y="-2965215"/>
            <a:chExt cx="5954334" cy="6142759"/>
          </a:xfrm>
        </p:grpSpPr>
        <p:sp>
          <p:nvSpPr>
            <p:cNvPr id="345" name="Google Shape;345;p7"/>
            <p:cNvSpPr/>
            <p:nvPr/>
          </p:nvSpPr>
          <p:spPr>
            <a:xfrm rot="-2700000">
              <a:off x="6677338" y="-230693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rot="-2700000">
              <a:off x="6782013" y="-260003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7"/>
            <p:cNvGrpSpPr/>
            <p:nvPr/>
          </p:nvGrpSpPr>
          <p:grpSpPr>
            <a:xfrm rot="10800000">
              <a:off x="5710125" y="185651"/>
              <a:ext cx="4558967" cy="134100"/>
              <a:chOff x="796100" y="3019701"/>
              <a:chExt cx="4558967" cy="134100"/>
            </a:xfrm>
          </p:grpSpPr>
          <p:sp>
            <p:nvSpPr>
              <p:cNvPr id="348" name="Google Shape;348;p7"/>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 name="Google Shape;349;p7"/>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350" name="Google Shape;350;p7"/>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 name="Google Shape;351;p7"/>
          <p:cNvGrpSpPr/>
          <p:nvPr/>
        </p:nvGrpSpPr>
        <p:grpSpPr>
          <a:xfrm flipH="1">
            <a:off x="-503516" y="3986929"/>
            <a:ext cx="5249359" cy="2992224"/>
            <a:chOff x="-258616" y="3430829"/>
            <a:chExt cx="5249359" cy="2992224"/>
          </a:xfrm>
        </p:grpSpPr>
        <p:pic>
          <p:nvPicPr>
            <p:cNvPr id="352" name="Google Shape;352;p7"/>
            <p:cNvPicPr preferRelativeResize="0"/>
            <p:nvPr/>
          </p:nvPicPr>
          <p:blipFill rotWithShape="1">
            <a:blip r:embed="rId2">
              <a:alphaModFix/>
            </a:blip>
            <a:srcRect l="16960" t="24718" r="7121" b="26177"/>
            <a:stretch/>
          </p:blipFill>
          <p:spPr>
            <a:xfrm>
              <a:off x="1070243" y="3430829"/>
              <a:ext cx="3920501" cy="2992224"/>
            </a:xfrm>
            <a:prstGeom prst="rect">
              <a:avLst/>
            </a:prstGeom>
            <a:noFill/>
            <a:ln>
              <a:noFill/>
            </a:ln>
          </p:spPr>
        </p:pic>
        <p:sp>
          <p:nvSpPr>
            <p:cNvPr id="353" name="Google Shape;353;p7"/>
            <p:cNvSpPr/>
            <p:nvPr/>
          </p:nvSpPr>
          <p:spPr>
            <a:xfrm>
              <a:off x="363250" y="46677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941424" y="47243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20562" y="49581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1299000" y="4608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rot="5400000">
              <a:off x="447539" y="31337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7"/>
            <p:cNvGrpSpPr/>
            <p:nvPr/>
          </p:nvGrpSpPr>
          <p:grpSpPr>
            <a:xfrm>
              <a:off x="736485" y="4387072"/>
              <a:ext cx="161977" cy="161940"/>
              <a:chOff x="1101075" y="2142375"/>
              <a:chExt cx="439200" cy="439100"/>
            </a:xfrm>
          </p:grpSpPr>
          <p:sp>
            <p:nvSpPr>
              <p:cNvPr id="359" name="Google Shape;359;p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7"/>
            <p:cNvGrpSpPr/>
            <p:nvPr/>
          </p:nvGrpSpPr>
          <p:grpSpPr>
            <a:xfrm rot="10800000">
              <a:off x="2118901" y="4805293"/>
              <a:ext cx="161977" cy="161940"/>
              <a:chOff x="1101075" y="2142375"/>
              <a:chExt cx="439200" cy="439100"/>
            </a:xfrm>
          </p:grpSpPr>
          <p:sp>
            <p:nvSpPr>
              <p:cNvPr id="362" name="Google Shape;362;p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4"/>
        <p:cNvGrpSpPr/>
        <p:nvPr/>
      </p:nvGrpSpPr>
      <p:grpSpPr>
        <a:xfrm>
          <a:off x="0" y="0"/>
          <a:ext cx="0" cy="0"/>
          <a:chOff x="0" y="0"/>
          <a:chExt cx="0" cy="0"/>
        </a:xfrm>
      </p:grpSpPr>
      <p:sp>
        <p:nvSpPr>
          <p:cNvPr id="365" name="Google Shape;365;p8"/>
          <p:cNvSpPr txBox="1">
            <a:spLocks noGrp="1"/>
          </p:cNvSpPr>
          <p:nvPr>
            <p:ph type="title"/>
          </p:nvPr>
        </p:nvSpPr>
        <p:spPr>
          <a:xfrm>
            <a:off x="713225" y="2122600"/>
            <a:ext cx="7297500" cy="9102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6000">
                <a:latin typeface="Gill Sans MT" panose="020B0502020104020203" pitchFamily="34"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66" name="Google Shape;366;p8"/>
          <p:cNvGrpSpPr/>
          <p:nvPr/>
        </p:nvGrpSpPr>
        <p:grpSpPr>
          <a:xfrm>
            <a:off x="6475811" y="-1541623"/>
            <a:ext cx="2583360" cy="2409685"/>
            <a:chOff x="6475811" y="-1541623"/>
            <a:chExt cx="2583360" cy="2409685"/>
          </a:xfrm>
        </p:grpSpPr>
        <p:grpSp>
          <p:nvGrpSpPr>
            <p:cNvPr id="367" name="Google Shape;367;p8"/>
            <p:cNvGrpSpPr/>
            <p:nvPr/>
          </p:nvGrpSpPr>
          <p:grpSpPr>
            <a:xfrm rot="-5400000">
              <a:off x="5879041" y="-944853"/>
              <a:ext cx="2133442" cy="939904"/>
              <a:chOff x="-149984" y="3754784"/>
              <a:chExt cx="2133442" cy="939904"/>
            </a:xfrm>
          </p:grpSpPr>
          <p:sp>
            <p:nvSpPr>
              <p:cNvPr id="368" name="Google Shape;368;p8"/>
              <p:cNvSpPr/>
              <p:nvPr/>
            </p:nvSpPr>
            <p:spPr>
              <a:xfrm rot="5400000">
                <a:off x="707379" y="3056155"/>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rot="5400000">
                <a:off x="391825" y="3465468"/>
                <a:ext cx="687411" cy="1771028"/>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p:nvPr/>
          </p:nvSpPr>
          <p:spPr>
            <a:xfrm rot="5400000">
              <a:off x="7783092" y="-770470"/>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5400000">
              <a:off x="7617537" y="-361157"/>
              <a:ext cx="687411" cy="1771028"/>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8"/>
            <p:cNvGrpSpPr/>
            <p:nvPr/>
          </p:nvGrpSpPr>
          <p:grpSpPr>
            <a:xfrm>
              <a:off x="7741638" y="-258450"/>
              <a:ext cx="439200" cy="439100"/>
              <a:chOff x="1101075" y="2142375"/>
              <a:chExt cx="439200" cy="439100"/>
            </a:xfrm>
          </p:grpSpPr>
          <p:sp>
            <p:nvSpPr>
              <p:cNvPr id="373" name="Google Shape;373;p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547"/>
        <p:cNvGrpSpPr/>
        <p:nvPr/>
      </p:nvGrpSpPr>
      <p:grpSpPr>
        <a:xfrm>
          <a:off x="0" y="0"/>
          <a:ext cx="0" cy="0"/>
          <a:chOff x="0" y="0"/>
          <a:chExt cx="0" cy="0"/>
        </a:xfrm>
      </p:grpSpPr>
      <p:sp>
        <p:nvSpPr>
          <p:cNvPr id="548" name="Google Shape;54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Gill Sans MT" panose="020B0502020104020203" pitchFamily="34" charset="0"/>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549" name="Google Shape;549;p15"/>
          <p:cNvGrpSpPr/>
          <p:nvPr/>
        </p:nvGrpSpPr>
        <p:grpSpPr>
          <a:xfrm>
            <a:off x="4967675" y="4931713"/>
            <a:ext cx="439200" cy="439100"/>
            <a:chOff x="1101075" y="2142375"/>
            <a:chExt cx="439200" cy="439100"/>
          </a:xfrm>
        </p:grpSpPr>
        <p:sp>
          <p:nvSpPr>
            <p:cNvPr id="550" name="Google Shape;550;p1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15"/>
          <p:cNvGrpSpPr/>
          <p:nvPr/>
        </p:nvGrpSpPr>
        <p:grpSpPr>
          <a:xfrm>
            <a:off x="2176605" y="-3695660"/>
            <a:ext cx="7317722" cy="6983297"/>
            <a:chOff x="2100405" y="-3619460"/>
            <a:chExt cx="7317722" cy="6983297"/>
          </a:xfrm>
        </p:grpSpPr>
        <p:sp>
          <p:nvSpPr>
            <p:cNvPr id="553" name="Google Shape;553;p15"/>
            <p:cNvSpPr/>
            <p:nvPr/>
          </p:nvSpPr>
          <p:spPr>
            <a:xfrm rot="8100000" flipH="1">
              <a:off x="3778999" y="-2106462"/>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15"/>
            <p:cNvGrpSpPr/>
            <p:nvPr/>
          </p:nvGrpSpPr>
          <p:grpSpPr>
            <a:xfrm rot="2700000">
              <a:off x="7787417" y="120497"/>
              <a:ext cx="582044" cy="582419"/>
              <a:chOff x="959750" y="3039275"/>
              <a:chExt cx="582050" cy="582425"/>
            </a:xfrm>
          </p:grpSpPr>
          <p:sp>
            <p:nvSpPr>
              <p:cNvPr id="555" name="Google Shape;555;p15"/>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5"/>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5"/>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5"/>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5"/>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5"/>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5"/>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5"/>
            <p:cNvGrpSpPr/>
            <p:nvPr/>
          </p:nvGrpSpPr>
          <p:grpSpPr>
            <a:xfrm rot="2700000">
              <a:off x="8310742" y="-75303"/>
              <a:ext cx="582044" cy="582419"/>
              <a:chOff x="959750" y="3039275"/>
              <a:chExt cx="582050" cy="582425"/>
            </a:xfrm>
          </p:grpSpPr>
          <p:sp>
            <p:nvSpPr>
              <p:cNvPr id="563" name="Google Shape;563;p15"/>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5"/>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5"/>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5"/>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5"/>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5"/>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5"/>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 name="Google Shape;570;p15"/>
            <p:cNvSpPr/>
            <p:nvPr/>
          </p:nvSpPr>
          <p:spPr>
            <a:xfrm rot="5400000">
              <a:off x="8142048" y="-575660"/>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5"/>
            <p:cNvSpPr/>
            <p:nvPr/>
          </p:nvSpPr>
          <p:spPr>
            <a:xfrm rot="10800000">
              <a:off x="8365398" y="-290023"/>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5"/>
            <p:cNvSpPr/>
            <p:nvPr/>
          </p:nvSpPr>
          <p:spPr>
            <a:xfrm rot="10800000">
              <a:off x="8490148" y="2"/>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5"/>
            <p:cNvSpPr/>
            <p:nvPr/>
          </p:nvSpPr>
          <p:spPr>
            <a:xfrm rot="-2700000" flipH="1">
              <a:off x="3192849" y="-2898537"/>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15"/>
          <p:cNvGrpSpPr/>
          <p:nvPr/>
        </p:nvGrpSpPr>
        <p:grpSpPr>
          <a:xfrm>
            <a:off x="-2424242" y="2074146"/>
            <a:ext cx="6274943" cy="6257753"/>
            <a:chOff x="-2447692" y="2022396"/>
            <a:chExt cx="6274943" cy="6257753"/>
          </a:xfrm>
        </p:grpSpPr>
        <p:grpSp>
          <p:nvGrpSpPr>
            <p:cNvPr id="575" name="Google Shape;575;p15"/>
            <p:cNvGrpSpPr/>
            <p:nvPr/>
          </p:nvGrpSpPr>
          <p:grpSpPr>
            <a:xfrm rot="10800000" flipH="1">
              <a:off x="-25334" y="4406387"/>
              <a:ext cx="1538562" cy="971589"/>
              <a:chOff x="-191059" y="95963"/>
              <a:chExt cx="1538562" cy="971589"/>
            </a:xfrm>
          </p:grpSpPr>
          <p:grpSp>
            <p:nvGrpSpPr>
              <p:cNvPr id="576" name="Google Shape;576;p15"/>
              <p:cNvGrpSpPr/>
              <p:nvPr/>
            </p:nvGrpSpPr>
            <p:grpSpPr>
              <a:xfrm>
                <a:off x="-191059" y="201619"/>
                <a:ext cx="904284" cy="865933"/>
                <a:chOff x="2038491" y="-937756"/>
                <a:chExt cx="904284" cy="865933"/>
              </a:xfrm>
            </p:grpSpPr>
            <p:grpSp>
              <p:nvGrpSpPr>
                <p:cNvPr id="577" name="Google Shape;577;p15"/>
                <p:cNvGrpSpPr/>
                <p:nvPr/>
              </p:nvGrpSpPr>
              <p:grpSpPr>
                <a:xfrm>
                  <a:off x="2096570" y="-863491"/>
                  <a:ext cx="717621" cy="717392"/>
                  <a:chOff x="1483457" y="3953671"/>
                  <a:chExt cx="717621" cy="717392"/>
                </a:xfrm>
              </p:grpSpPr>
              <p:sp>
                <p:nvSpPr>
                  <p:cNvPr id="578" name="Google Shape;578;p1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15"/>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15"/>
              <p:cNvGrpSpPr/>
              <p:nvPr/>
            </p:nvGrpSpPr>
            <p:grpSpPr>
              <a:xfrm>
                <a:off x="584533" y="95963"/>
                <a:ext cx="473483" cy="453403"/>
                <a:chOff x="2038491" y="-937756"/>
                <a:chExt cx="904284" cy="865933"/>
              </a:xfrm>
            </p:grpSpPr>
            <p:grpSp>
              <p:nvGrpSpPr>
                <p:cNvPr id="585" name="Google Shape;585;p15"/>
                <p:cNvGrpSpPr/>
                <p:nvPr/>
              </p:nvGrpSpPr>
              <p:grpSpPr>
                <a:xfrm>
                  <a:off x="2096570" y="-863491"/>
                  <a:ext cx="717621" cy="717392"/>
                  <a:chOff x="1483457" y="3953671"/>
                  <a:chExt cx="717621" cy="717392"/>
                </a:xfrm>
              </p:grpSpPr>
              <p:sp>
                <p:nvSpPr>
                  <p:cNvPr id="586" name="Google Shape;586;p1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15"/>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15"/>
              <p:cNvGrpSpPr/>
              <p:nvPr/>
            </p:nvGrpSpPr>
            <p:grpSpPr>
              <a:xfrm>
                <a:off x="530445" y="481913"/>
                <a:ext cx="473483" cy="453403"/>
                <a:chOff x="2038491" y="-937756"/>
                <a:chExt cx="904284" cy="865933"/>
              </a:xfrm>
            </p:grpSpPr>
            <p:grpSp>
              <p:nvGrpSpPr>
                <p:cNvPr id="593" name="Google Shape;593;p15"/>
                <p:cNvGrpSpPr/>
                <p:nvPr/>
              </p:nvGrpSpPr>
              <p:grpSpPr>
                <a:xfrm>
                  <a:off x="2096570" y="-863491"/>
                  <a:ext cx="717621" cy="717392"/>
                  <a:chOff x="1483457" y="3953671"/>
                  <a:chExt cx="717621" cy="717392"/>
                </a:xfrm>
              </p:grpSpPr>
              <p:sp>
                <p:nvSpPr>
                  <p:cNvPr id="594" name="Google Shape;594;p1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15"/>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15"/>
              <p:cNvGrpSpPr/>
              <p:nvPr/>
            </p:nvGrpSpPr>
            <p:grpSpPr>
              <a:xfrm>
                <a:off x="874020" y="312788"/>
                <a:ext cx="473483" cy="453403"/>
                <a:chOff x="2038491" y="-937756"/>
                <a:chExt cx="904284" cy="865933"/>
              </a:xfrm>
            </p:grpSpPr>
            <p:grpSp>
              <p:nvGrpSpPr>
                <p:cNvPr id="601" name="Google Shape;601;p15"/>
                <p:cNvGrpSpPr/>
                <p:nvPr/>
              </p:nvGrpSpPr>
              <p:grpSpPr>
                <a:xfrm>
                  <a:off x="2096570" y="-863491"/>
                  <a:ext cx="717621" cy="717392"/>
                  <a:chOff x="1483457" y="3953671"/>
                  <a:chExt cx="717621" cy="717392"/>
                </a:xfrm>
              </p:grpSpPr>
              <p:sp>
                <p:nvSpPr>
                  <p:cNvPr id="602" name="Google Shape;602;p1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 name="Google Shape;607;p15"/>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 name="Google Shape;608;p15"/>
            <p:cNvGrpSpPr/>
            <p:nvPr/>
          </p:nvGrpSpPr>
          <p:grpSpPr>
            <a:xfrm rot="-3320950" flipH="1">
              <a:off x="-1885521" y="3185658"/>
              <a:ext cx="4889863" cy="3931229"/>
              <a:chOff x="7103825" y="-713112"/>
              <a:chExt cx="3785226" cy="3043150"/>
            </a:xfrm>
          </p:grpSpPr>
          <p:sp>
            <p:nvSpPr>
              <p:cNvPr id="609" name="Google Shape;609;p15"/>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0" name="Google Shape;610;p15"/>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611" name="Google Shape;611;p15"/>
            <p:cNvSpPr/>
            <p:nvPr/>
          </p:nvSpPr>
          <p:spPr>
            <a:xfrm rot="-2700000" flipH="1">
              <a:off x="249333" y="3270782"/>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612;p15"/>
            <p:cNvGrpSpPr/>
            <p:nvPr/>
          </p:nvGrpSpPr>
          <p:grpSpPr>
            <a:xfrm rot="5400000">
              <a:off x="1987130" y="4230949"/>
              <a:ext cx="88142" cy="1137387"/>
              <a:chOff x="3054755" y="4367024"/>
              <a:chExt cx="88142" cy="1137387"/>
            </a:xfrm>
          </p:grpSpPr>
          <p:sp>
            <p:nvSpPr>
              <p:cNvPr id="613" name="Google Shape;613;p15"/>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5"/>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9"/>
        <p:cNvGrpSpPr/>
        <p:nvPr/>
      </p:nvGrpSpPr>
      <p:grpSpPr>
        <a:xfrm>
          <a:off x="0" y="0"/>
          <a:ext cx="0" cy="0"/>
          <a:chOff x="0" y="0"/>
          <a:chExt cx="0" cy="0"/>
        </a:xfrm>
      </p:grpSpPr>
      <p:grpSp>
        <p:nvGrpSpPr>
          <p:cNvPr id="1340" name="Google Shape;1340;p30"/>
          <p:cNvGrpSpPr/>
          <p:nvPr/>
        </p:nvGrpSpPr>
        <p:grpSpPr>
          <a:xfrm>
            <a:off x="-623241" y="3925887"/>
            <a:ext cx="2833357" cy="1517787"/>
            <a:chOff x="-623241" y="3849687"/>
            <a:chExt cx="2833357" cy="1517787"/>
          </a:xfrm>
        </p:grpSpPr>
        <p:grpSp>
          <p:nvGrpSpPr>
            <p:cNvPr id="1341" name="Google Shape;1341;p30"/>
            <p:cNvGrpSpPr/>
            <p:nvPr/>
          </p:nvGrpSpPr>
          <p:grpSpPr>
            <a:xfrm rot="5400000">
              <a:off x="-879113" y="4155104"/>
              <a:ext cx="1517787" cy="906953"/>
              <a:chOff x="-55500" y="4835979"/>
              <a:chExt cx="1517787" cy="906953"/>
            </a:xfrm>
          </p:grpSpPr>
          <p:sp>
            <p:nvSpPr>
              <p:cNvPr id="1342" name="Google Shape;1342;p30"/>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30"/>
            <p:cNvGrpSpPr/>
            <p:nvPr/>
          </p:nvGrpSpPr>
          <p:grpSpPr>
            <a:xfrm>
              <a:off x="-623241" y="3946426"/>
              <a:ext cx="2833357" cy="1421047"/>
              <a:chOff x="-677366" y="4067276"/>
              <a:chExt cx="2833357" cy="1421047"/>
            </a:xfrm>
          </p:grpSpPr>
          <p:sp>
            <p:nvSpPr>
              <p:cNvPr id="1347" name="Google Shape;1347;p30"/>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30"/>
              <p:cNvGrpSpPr/>
              <p:nvPr/>
            </p:nvGrpSpPr>
            <p:grpSpPr>
              <a:xfrm>
                <a:off x="317735" y="4614472"/>
                <a:ext cx="161977" cy="161940"/>
                <a:chOff x="1101075" y="2142375"/>
                <a:chExt cx="439200" cy="439100"/>
              </a:xfrm>
            </p:grpSpPr>
            <p:sp>
              <p:nvSpPr>
                <p:cNvPr id="1349" name="Google Shape;1349;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30"/>
              <p:cNvGrpSpPr/>
              <p:nvPr/>
            </p:nvGrpSpPr>
            <p:grpSpPr>
              <a:xfrm rot="10800000">
                <a:off x="1700151" y="5032693"/>
                <a:ext cx="161977" cy="161940"/>
                <a:chOff x="1101075" y="2142375"/>
                <a:chExt cx="439200" cy="439100"/>
              </a:xfrm>
            </p:grpSpPr>
            <p:sp>
              <p:nvSpPr>
                <p:cNvPr id="1352" name="Google Shape;1352;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4" name="Google Shape;1354;p30"/>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0"/>
          <p:cNvGrpSpPr/>
          <p:nvPr/>
        </p:nvGrpSpPr>
        <p:grpSpPr>
          <a:xfrm>
            <a:off x="6323925" y="-1678249"/>
            <a:ext cx="4189199" cy="3065874"/>
            <a:chOff x="6171525" y="-1678249"/>
            <a:chExt cx="4189199" cy="3065874"/>
          </a:xfrm>
        </p:grpSpPr>
        <p:sp>
          <p:nvSpPr>
            <p:cNvPr id="1356" name="Google Shape;1356;p30"/>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7" name="Google Shape;1357;p30"/>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1358" name="Google Shape;1358;p30"/>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30"/>
            <p:cNvGrpSpPr/>
            <p:nvPr/>
          </p:nvGrpSpPr>
          <p:grpSpPr>
            <a:xfrm rot="-2700000">
              <a:off x="8302147" y="61289"/>
              <a:ext cx="582044" cy="582419"/>
              <a:chOff x="959750" y="3039275"/>
              <a:chExt cx="582050" cy="582425"/>
            </a:xfrm>
          </p:grpSpPr>
          <p:sp>
            <p:nvSpPr>
              <p:cNvPr id="1360" name="Google Shape;1360;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30"/>
            <p:cNvGrpSpPr/>
            <p:nvPr/>
          </p:nvGrpSpPr>
          <p:grpSpPr>
            <a:xfrm rot="-2700000">
              <a:off x="8551447" y="61289"/>
              <a:ext cx="582044" cy="582419"/>
              <a:chOff x="959750" y="3039275"/>
              <a:chExt cx="582050" cy="582425"/>
            </a:xfrm>
          </p:grpSpPr>
          <p:sp>
            <p:nvSpPr>
              <p:cNvPr id="1368" name="Google Shape;1368;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5" name="Google Shape;1375;p30"/>
          <p:cNvGrpSpPr/>
          <p:nvPr/>
        </p:nvGrpSpPr>
        <p:grpSpPr>
          <a:xfrm rot="2700000">
            <a:off x="8945322" y="2352177"/>
            <a:ext cx="439196" cy="439096"/>
            <a:chOff x="1101075" y="2142375"/>
            <a:chExt cx="439200" cy="439100"/>
          </a:xfrm>
        </p:grpSpPr>
        <p:sp>
          <p:nvSpPr>
            <p:cNvPr id="1376" name="Google Shape;1376;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8" r:id="rId5"/>
    <p:sldLayoutId id="2147483661" r:id="rId6"/>
    <p:sldLayoutId id="214748367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ill Sans MT" panose="020B0502020104020203" pitchFamily="34" charset="0"/>
          <a:ea typeface="Gill Sans MT" panose="020B0502020104020203"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ill Sans MT" panose="020B0502020104020203" pitchFamily="34" charset="0"/>
          <a:ea typeface="Gill Sans MT" panose="020B0502020104020203"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geeksforgeeks.org/data-types-in-java/"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hyperlink" Target="https://quera.org/college/cheatsheet/git"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0">
          <a:extLst>
            <a:ext uri="{FF2B5EF4-FFF2-40B4-BE49-F238E27FC236}">
              <a16:creationId xmlns:a16="http://schemas.microsoft.com/office/drawing/2014/main" id="{4F9802A0-3AD0-2E0E-D76D-3EAAA194CC76}"/>
            </a:ext>
          </a:extLst>
        </p:cNvPr>
        <p:cNvGrpSpPr/>
        <p:nvPr/>
      </p:nvGrpSpPr>
      <p:grpSpPr>
        <a:xfrm>
          <a:off x="0" y="0"/>
          <a:ext cx="0" cy="0"/>
          <a:chOff x="0" y="0"/>
          <a:chExt cx="0" cy="0"/>
        </a:xfrm>
      </p:grpSpPr>
      <p:grpSp>
        <p:nvGrpSpPr>
          <p:cNvPr id="1433" name="Google Shape;1433;p35">
            <a:extLst>
              <a:ext uri="{FF2B5EF4-FFF2-40B4-BE49-F238E27FC236}">
                <a16:creationId xmlns:a16="http://schemas.microsoft.com/office/drawing/2014/main" id="{CB7E019D-75FE-DBCF-E5DA-E8560C9C68B3}"/>
              </a:ext>
            </a:extLst>
          </p:cNvPr>
          <p:cNvGrpSpPr/>
          <p:nvPr/>
        </p:nvGrpSpPr>
        <p:grpSpPr>
          <a:xfrm>
            <a:off x="1096850" y="3242811"/>
            <a:ext cx="3936683" cy="134070"/>
            <a:chOff x="1096850" y="3242811"/>
            <a:chExt cx="3936683" cy="134070"/>
          </a:xfrm>
        </p:grpSpPr>
        <p:cxnSp>
          <p:nvCxnSpPr>
            <p:cNvPr id="1434" name="Google Shape;1434;p35">
              <a:extLst>
                <a:ext uri="{FF2B5EF4-FFF2-40B4-BE49-F238E27FC236}">
                  <a16:creationId xmlns:a16="http://schemas.microsoft.com/office/drawing/2014/main" id="{1AE2152D-8749-5639-F8AF-7EBFE5EEC23F}"/>
                </a:ext>
              </a:extLst>
            </p:cNvPr>
            <p:cNvCxnSpPr/>
            <p:nvPr/>
          </p:nvCxnSpPr>
          <p:spPr>
            <a:xfrm>
              <a:off x="1096850" y="3309850"/>
              <a:ext cx="3840600" cy="0"/>
            </a:xfrm>
            <a:prstGeom prst="straightConnector1">
              <a:avLst/>
            </a:prstGeom>
            <a:noFill/>
            <a:ln w="9525" cap="flat" cmpd="sng">
              <a:solidFill>
                <a:schemeClr val="dk2"/>
              </a:solidFill>
              <a:prstDash val="solid"/>
              <a:round/>
              <a:headEnd type="none" w="med" len="med"/>
              <a:tailEnd type="none" w="med" len="med"/>
            </a:ln>
          </p:spPr>
        </p:cxnSp>
        <p:grpSp>
          <p:nvGrpSpPr>
            <p:cNvPr id="1435" name="Google Shape;1435;p35">
              <a:extLst>
                <a:ext uri="{FF2B5EF4-FFF2-40B4-BE49-F238E27FC236}">
                  <a16:creationId xmlns:a16="http://schemas.microsoft.com/office/drawing/2014/main" id="{A50DDE5A-DDF2-D62D-C186-BD672155B8BA}"/>
                </a:ext>
              </a:extLst>
            </p:cNvPr>
            <p:cNvGrpSpPr/>
            <p:nvPr/>
          </p:nvGrpSpPr>
          <p:grpSpPr>
            <a:xfrm>
              <a:off x="4899464" y="3242811"/>
              <a:ext cx="134070" cy="134070"/>
              <a:chOff x="8382514" y="1084976"/>
              <a:chExt cx="265800" cy="265800"/>
            </a:xfrm>
          </p:grpSpPr>
          <p:sp>
            <p:nvSpPr>
              <p:cNvPr id="1436" name="Google Shape;1436;p35">
                <a:extLst>
                  <a:ext uri="{FF2B5EF4-FFF2-40B4-BE49-F238E27FC236}">
                    <a16:creationId xmlns:a16="http://schemas.microsoft.com/office/drawing/2014/main" id="{C22476AF-D0AB-E6C0-F343-7C68C50897BA}"/>
                  </a:ext>
                </a:extLst>
              </p:cNvPr>
              <p:cNvSpPr/>
              <p:nvPr/>
            </p:nvSpPr>
            <p:spPr>
              <a:xfrm>
                <a:off x="8442213" y="1144734"/>
                <a:ext cx="146400" cy="14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a:extLst>
                  <a:ext uri="{FF2B5EF4-FFF2-40B4-BE49-F238E27FC236}">
                    <a16:creationId xmlns:a16="http://schemas.microsoft.com/office/drawing/2014/main" id="{D4C80DF5-DA31-5CD4-CBF7-1EA0B6D73670}"/>
                  </a:ext>
                </a:extLst>
              </p:cNvPr>
              <p:cNvSpPr/>
              <p:nvPr/>
            </p:nvSpPr>
            <p:spPr>
              <a:xfrm>
                <a:off x="8382514" y="1084976"/>
                <a:ext cx="265800" cy="265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32" name="Google Shape;1432;p35">
            <a:extLst>
              <a:ext uri="{FF2B5EF4-FFF2-40B4-BE49-F238E27FC236}">
                <a16:creationId xmlns:a16="http://schemas.microsoft.com/office/drawing/2014/main" id="{69DF6C1E-C5DF-3953-5114-7D3C522E329F}"/>
              </a:ext>
            </a:extLst>
          </p:cNvPr>
          <p:cNvSpPr txBox="1">
            <a:spLocks noGrp="1"/>
          </p:cNvSpPr>
          <p:nvPr>
            <p:ph type="ctrTitle"/>
          </p:nvPr>
        </p:nvSpPr>
        <p:spPr>
          <a:xfrm>
            <a:off x="992498" y="12508"/>
            <a:ext cx="6974700" cy="2456993"/>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None/>
            </a:pPr>
            <a:br>
              <a:rPr lang="fa-IR">
                <a:solidFill>
                  <a:srgbClr val="C39113"/>
                </a:solidFill>
                <a:cs typeface="B Roya" panose="00000400000000000000" pitchFamily="2" charset="-78"/>
              </a:rPr>
            </a:br>
            <a:br>
              <a:rPr lang="fa-IR">
                <a:solidFill>
                  <a:srgbClr val="C39113"/>
                </a:solidFill>
                <a:cs typeface="B Roya" panose="00000400000000000000" pitchFamily="2" charset="-78"/>
              </a:rPr>
            </a:br>
            <a:br>
              <a:rPr lang="fa-IR">
                <a:solidFill>
                  <a:srgbClr val="C39113"/>
                </a:solidFill>
                <a:cs typeface="B Roya" panose="00000400000000000000" pitchFamily="2" charset="-78"/>
              </a:rPr>
            </a:br>
            <a:br>
              <a:rPr lang="fa-IR">
                <a:solidFill>
                  <a:srgbClr val="C39113"/>
                </a:solidFill>
                <a:cs typeface="B Roya" panose="00000400000000000000" pitchFamily="2" charset="-78"/>
              </a:rPr>
            </a:br>
            <a:r>
              <a:rPr lang="fa-IR">
                <a:solidFill>
                  <a:srgbClr val="C39113"/>
                </a:solidFill>
                <a:cs typeface="B Roya" panose="00000400000000000000" pitchFamily="2" charset="-78"/>
              </a:rPr>
              <a:t>کارگاه برنامه نویسی پیشرفته</a:t>
            </a:r>
            <a:br>
              <a:rPr lang="fa-IR">
                <a:solidFill>
                  <a:srgbClr val="D9A115"/>
                </a:solidFill>
                <a:cs typeface="B Roya" panose="00000400000000000000" pitchFamily="2" charset="-78"/>
              </a:rPr>
            </a:br>
            <a:r>
              <a:rPr lang="fa-IR" sz="2000" b="0">
                <a:solidFill>
                  <a:srgbClr val="C39113"/>
                </a:solidFill>
                <a:cs typeface="B Zar" panose="00000400000000000000" pitchFamily="2" charset="-78"/>
              </a:rPr>
              <a:t>دستورکار1</a:t>
            </a:r>
            <a:r>
              <a:rPr lang="fa-IR" b="0">
                <a:solidFill>
                  <a:srgbClr val="EDA333"/>
                </a:solidFill>
                <a:cs typeface="B Zar" panose="00000400000000000000" pitchFamily="2" charset="-78"/>
              </a:rPr>
              <a:t> </a:t>
            </a:r>
            <a:endParaRPr b="0">
              <a:solidFill>
                <a:srgbClr val="EDA333"/>
              </a:solidFill>
              <a:cs typeface="B Zar" panose="00000400000000000000" pitchFamily="2" charset="-78"/>
            </a:endParaRPr>
          </a:p>
        </p:txBody>
      </p:sp>
      <p:grpSp>
        <p:nvGrpSpPr>
          <p:cNvPr id="1438" name="Google Shape;1438;p35">
            <a:extLst>
              <a:ext uri="{FF2B5EF4-FFF2-40B4-BE49-F238E27FC236}">
                <a16:creationId xmlns:a16="http://schemas.microsoft.com/office/drawing/2014/main" id="{8D234594-262E-A35A-2633-99D71A377B37}"/>
              </a:ext>
            </a:extLst>
          </p:cNvPr>
          <p:cNvGrpSpPr/>
          <p:nvPr/>
        </p:nvGrpSpPr>
        <p:grpSpPr>
          <a:xfrm>
            <a:off x="8017432" y="-313900"/>
            <a:ext cx="134070" cy="1891362"/>
            <a:chOff x="8017432" y="-313900"/>
            <a:chExt cx="134070" cy="1891362"/>
          </a:xfrm>
        </p:grpSpPr>
        <p:sp>
          <p:nvSpPr>
            <p:cNvPr id="1439" name="Google Shape;1439;p35">
              <a:extLst>
                <a:ext uri="{FF2B5EF4-FFF2-40B4-BE49-F238E27FC236}">
                  <a16:creationId xmlns:a16="http://schemas.microsoft.com/office/drawing/2014/main" id="{EAB8B7A6-CEA7-A71C-5C67-8E856C6A8E8E}"/>
                </a:ext>
              </a:extLst>
            </p:cNvPr>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0" name="Google Shape;1440;p35">
              <a:extLst>
                <a:ext uri="{FF2B5EF4-FFF2-40B4-BE49-F238E27FC236}">
                  <a16:creationId xmlns:a16="http://schemas.microsoft.com/office/drawing/2014/main" id="{95B33CD5-4490-20C6-A383-8E52FAFF7C6F}"/>
                </a:ext>
              </a:extLst>
            </p:cNvPr>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35">
              <a:extLst>
                <a:ext uri="{FF2B5EF4-FFF2-40B4-BE49-F238E27FC236}">
                  <a16:creationId xmlns:a16="http://schemas.microsoft.com/office/drawing/2014/main" id="{7D8AE23B-72FC-3AB1-68FB-93D7B1A8664D}"/>
                </a:ext>
              </a:extLst>
            </p:cNvPr>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35">
            <a:extLst>
              <a:ext uri="{FF2B5EF4-FFF2-40B4-BE49-F238E27FC236}">
                <a16:creationId xmlns:a16="http://schemas.microsoft.com/office/drawing/2014/main" id="{76681732-C34F-0E6C-E3D8-43E2D0CB942F}"/>
              </a:ext>
            </a:extLst>
          </p:cNvPr>
          <p:cNvGrpSpPr/>
          <p:nvPr/>
        </p:nvGrpSpPr>
        <p:grpSpPr>
          <a:xfrm>
            <a:off x="6309526" y="957475"/>
            <a:ext cx="3504715" cy="5119205"/>
            <a:chOff x="6309526" y="836950"/>
            <a:chExt cx="3504715" cy="5119205"/>
          </a:xfrm>
        </p:grpSpPr>
        <p:sp>
          <p:nvSpPr>
            <p:cNvPr id="1443" name="Google Shape;1443;p35">
              <a:extLst>
                <a:ext uri="{FF2B5EF4-FFF2-40B4-BE49-F238E27FC236}">
                  <a16:creationId xmlns:a16="http://schemas.microsoft.com/office/drawing/2014/main" id="{FCA92E15-2C31-6D60-75EA-62FD6B1E7E7C}"/>
                </a:ext>
              </a:extLst>
            </p:cNvPr>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35">
              <a:extLst>
                <a:ext uri="{FF2B5EF4-FFF2-40B4-BE49-F238E27FC236}">
                  <a16:creationId xmlns:a16="http://schemas.microsoft.com/office/drawing/2014/main" id="{43BBFF8D-A133-80F4-1F4F-7A1530C8E0F7}"/>
                </a:ext>
              </a:extLst>
            </p:cNvPr>
            <p:cNvGrpSpPr/>
            <p:nvPr/>
          </p:nvGrpSpPr>
          <p:grpSpPr>
            <a:xfrm>
              <a:off x="7728436" y="3524084"/>
              <a:ext cx="134004" cy="134004"/>
              <a:chOff x="8356813" y="1074288"/>
              <a:chExt cx="351900" cy="351900"/>
            </a:xfrm>
          </p:grpSpPr>
          <p:sp>
            <p:nvSpPr>
              <p:cNvPr id="1445" name="Google Shape;1445;p35">
                <a:extLst>
                  <a:ext uri="{FF2B5EF4-FFF2-40B4-BE49-F238E27FC236}">
                    <a16:creationId xmlns:a16="http://schemas.microsoft.com/office/drawing/2014/main" id="{BF4C181E-0273-B2DA-7D72-1CD2D276207A}"/>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5">
                <a:extLst>
                  <a:ext uri="{FF2B5EF4-FFF2-40B4-BE49-F238E27FC236}">
                    <a16:creationId xmlns:a16="http://schemas.microsoft.com/office/drawing/2014/main" id="{5B3E08CA-4F03-9644-EFA6-97F94C9CCC28}"/>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35">
              <a:extLst>
                <a:ext uri="{FF2B5EF4-FFF2-40B4-BE49-F238E27FC236}">
                  <a16:creationId xmlns:a16="http://schemas.microsoft.com/office/drawing/2014/main" id="{A9E66C7C-9D6B-F7F7-4297-7AEC76A9023A}"/>
                </a:ext>
              </a:extLst>
            </p:cNvPr>
            <p:cNvGrpSpPr/>
            <p:nvPr/>
          </p:nvGrpSpPr>
          <p:grpSpPr>
            <a:xfrm>
              <a:off x="7344361" y="3150259"/>
              <a:ext cx="134004" cy="134004"/>
              <a:chOff x="8356813" y="1074288"/>
              <a:chExt cx="351900" cy="351900"/>
            </a:xfrm>
          </p:grpSpPr>
          <p:sp>
            <p:nvSpPr>
              <p:cNvPr id="1448" name="Google Shape;1448;p35">
                <a:extLst>
                  <a:ext uri="{FF2B5EF4-FFF2-40B4-BE49-F238E27FC236}">
                    <a16:creationId xmlns:a16="http://schemas.microsoft.com/office/drawing/2014/main" id="{82BBF0A0-1633-8A76-B01C-CE889C89CEC9}"/>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5">
                <a:extLst>
                  <a:ext uri="{FF2B5EF4-FFF2-40B4-BE49-F238E27FC236}">
                    <a16:creationId xmlns:a16="http://schemas.microsoft.com/office/drawing/2014/main" id="{6A2DE375-A685-81B3-FDA8-1AC7002C0B68}"/>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35">
              <a:extLst>
                <a:ext uri="{FF2B5EF4-FFF2-40B4-BE49-F238E27FC236}">
                  <a16:creationId xmlns:a16="http://schemas.microsoft.com/office/drawing/2014/main" id="{7B149E3E-6509-F573-3A9E-A2B2D96A525A}"/>
                </a:ext>
              </a:extLst>
            </p:cNvPr>
            <p:cNvGrpSpPr/>
            <p:nvPr/>
          </p:nvGrpSpPr>
          <p:grpSpPr>
            <a:xfrm>
              <a:off x="8337811" y="2464059"/>
              <a:ext cx="134004" cy="134004"/>
              <a:chOff x="8356813" y="1074288"/>
              <a:chExt cx="351900" cy="351900"/>
            </a:xfrm>
          </p:grpSpPr>
          <p:sp>
            <p:nvSpPr>
              <p:cNvPr id="1451" name="Google Shape;1451;p35">
                <a:extLst>
                  <a:ext uri="{FF2B5EF4-FFF2-40B4-BE49-F238E27FC236}">
                    <a16:creationId xmlns:a16="http://schemas.microsoft.com/office/drawing/2014/main" id="{453C2B56-45B6-CB0B-7A18-4692052DBBB4}"/>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a:extLst>
                  <a:ext uri="{FF2B5EF4-FFF2-40B4-BE49-F238E27FC236}">
                    <a16:creationId xmlns:a16="http://schemas.microsoft.com/office/drawing/2014/main" id="{D127BD02-8BA8-6597-C2B7-F087FCDED6DB}"/>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35">
              <a:extLst>
                <a:ext uri="{FF2B5EF4-FFF2-40B4-BE49-F238E27FC236}">
                  <a16:creationId xmlns:a16="http://schemas.microsoft.com/office/drawing/2014/main" id="{B86EA034-82D8-F9F7-0B8F-A3F56E466CFB}"/>
                </a:ext>
              </a:extLst>
            </p:cNvPr>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Rectangle 8">
            <a:extLst>
              <a:ext uri="{FF2B5EF4-FFF2-40B4-BE49-F238E27FC236}">
                <a16:creationId xmlns:a16="http://schemas.microsoft.com/office/drawing/2014/main" id="{BC1FB244-D7F7-3AD2-A27B-71FC294DD3C2}"/>
              </a:ext>
            </a:extLst>
          </p:cNvPr>
          <p:cNvSpPr/>
          <p:nvPr/>
        </p:nvSpPr>
        <p:spPr>
          <a:xfrm>
            <a:off x="0" y="2603504"/>
            <a:ext cx="9151088" cy="2527488"/>
          </a:xfrm>
          <a:prstGeom prst="rect">
            <a:avLst/>
          </a:prstGeom>
          <a:solidFill>
            <a:srgbClr val="966A1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191B873D-2E6B-B857-F8D0-5F758D8FABE3}"/>
              </a:ext>
            </a:extLst>
          </p:cNvPr>
          <p:cNvGrpSpPr/>
          <p:nvPr/>
        </p:nvGrpSpPr>
        <p:grpSpPr>
          <a:xfrm>
            <a:off x="3701377" y="4320486"/>
            <a:ext cx="1741245" cy="621330"/>
            <a:chOff x="9190651" y="3208961"/>
            <a:chExt cx="2402122" cy="844673"/>
          </a:xfrm>
        </p:grpSpPr>
        <p:pic>
          <p:nvPicPr>
            <p:cNvPr id="3" name="Picture 2" descr="Amirkabir University of Technology - Department of Computer Engineering">
              <a:extLst>
                <a:ext uri="{FF2B5EF4-FFF2-40B4-BE49-F238E27FC236}">
                  <a16:creationId xmlns:a16="http://schemas.microsoft.com/office/drawing/2014/main" id="{607B8676-7C1D-6856-29C1-34631E94E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5463" y="3239203"/>
              <a:ext cx="723682" cy="784190"/>
            </a:xfrm>
            <a:prstGeom prst="rect">
              <a:avLst/>
            </a:prstGeom>
            <a:extLst>
              <a:ext uri="{909E8E84-426E-40DD-AFC4-6F175D3DCCD1}">
                <a14:hiddenFill xmlns:a14="http://schemas.microsoft.com/office/drawing/2010/main">
                  <a:solidFill>
                    <a:srgbClr val="FFFFFF"/>
                  </a:solidFill>
                </a14:hiddenFill>
              </a:ext>
            </a:extLst>
          </p:spPr>
        </p:pic>
        <p:pic>
          <p:nvPicPr>
            <p:cNvPr id="4" name="Picture 6" descr="Amirkabir University of Technology - Vice Chancellor for Academic Affairs">
              <a:extLst>
                <a:ext uri="{FF2B5EF4-FFF2-40B4-BE49-F238E27FC236}">
                  <a16:creationId xmlns:a16="http://schemas.microsoft.com/office/drawing/2014/main" id="{A7501B47-D9E5-3FE3-41E1-7B3361AC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8456" y="3239203"/>
              <a:ext cx="764317" cy="7841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Java (programming language) - Wikipedia">
              <a:extLst>
                <a:ext uri="{FF2B5EF4-FFF2-40B4-BE49-F238E27FC236}">
                  <a16:creationId xmlns:a16="http://schemas.microsoft.com/office/drawing/2014/main" id="{86CAEBE9-51BC-F0B1-B520-E857F3617D64}"/>
                </a:ext>
              </a:extLst>
            </p:cNvPr>
            <p:cNvPicPr>
              <a:picLocks noChangeAspect="1" noChangeArrowheads="1"/>
            </p:cNvPicPr>
            <p:nvPr/>
          </p:nvPicPr>
          <p:blipFill rotWithShape="1">
            <a:blip r:embed="rId5">
              <a:biLevel thresh="25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b="29003"/>
            <a:stretch/>
          </p:blipFill>
          <p:spPr bwMode="auto">
            <a:xfrm>
              <a:off x="9190651" y="3208961"/>
              <a:ext cx="648846" cy="844673"/>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F0C191C0-A050-6885-100C-11D86662452C}"/>
              </a:ext>
            </a:extLst>
          </p:cNvPr>
          <p:cNvSpPr txBox="1"/>
          <p:nvPr/>
        </p:nvSpPr>
        <p:spPr>
          <a:xfrm>
            <a:off x="1796803" y="2823723"/>
            <a:ext cx="5638800" cy="1200329"/>
          </a:xfrm>
          <a:prstGeom prst="rect">
            <a:avLst/>
          </a:prstGeom>
          <a:noFill/>
        </p:spPr>
        <p:txBody>
          <a:bodyPr wrap="square" rtlCol="0">
            <a:spAutoFit/>
          </a:bodyPr>
          <a:lstStyle/>
          <a:p>
            <a:pPr algn="ctr" rtl="1"/>
            <a:r>
              <a:rPr lang="fa-IR" sz="1800">
                <a:solidFill>
                  <a:schemeClr val="accent4"/>
                </a:solidFill>
                <a:cs typeface="B Zar" panose="00000400000000000000" pitchFamily="2" charset="-78"/>
              </a:rPr>
              <a:t>آشنایی با </a:t>
            </a:r>
            <a:r>
              <a:rPr lang="en-US" sz="1800">
                <a:solidFill>
                  <a:schemeClr val="accent4"/>
                </a:solidFill>
                <a:cs typeface="B Zar" panose="00000400000000000000" pitchFamily="2" charset="-78"/>
              </a:rPr>
              <a:t>JDK, JRE, JVM</a:t>
            </a:r>
          </a:p>
          <a:p>
            <a:pPr algn="ctr" rtl="1"/>
            <a:r>
              <a:rPr lang="en-US" sz="1800">
                <a:solidFill>
                  <a:schemeClr val="accent4"/>
                </a:solidFill>
                <a:cs typeface="B Zar" panose="00000400000000000000" pitchFamily="2" charset="-78"/>
              </a:rPr>
              <a:t> </a:t>
            </a:r>
            <a:r>
              <a:rPr lang="fa-IR" sz="1800">
                <a:solidFill>
                  <a:schemeClr val="accent4"/>
                </a:solidFill>
                <a:cs typeface="B Zar" panose="00000400000000000000" pitchFamily="2" charset="-78"/>
              </a:rPr>
              <a:t>کامپایل و اجرای کد در </a:t>
            </a:r>
            <a:r>
              <a:rPr lang="en-US" sz="1800">
                <a:solidFill>
                  <a:schemeClr val="accent4"/>
                </a:solidFill>
                <a:cs typeface="B Zar" panose="00000400000000000000" pitchFamily="2" charset="-78"/>
              </a:rPr>
              <a:t>command line</a:t>
            </a:r>
          </a:p>
          <a:p>
            <a:pPr algn="ctr" rtl="1"/>
            <a:r>
              <a:rPr lang="fa-IR" sz="1800">
                <a:solidFill>
                  <a:schemeClr val="accent4"/>
                </a:solidFill>
                <a:cs typeface="B Zar" panose="00000400000000000000" pitchFamily="2" charset="-78"/>
              </a:rPr>
              <a:t>آشنایی با سینتکس پایه </a:t>
            </a:r>
            <a:r>
              <a:rPr lang="en-US" sz="1800">
                <a:solidFill>
                  <a:schemeClr val="accent4"/>
                </a:solidFill>
                <a:cs typeface="B Zar" panose="00000400000000000000" pitchFamily="2" charset="-78"/>
              </a:rPr>
              <a:t>Java</a:t>
            </a:r>
            <a:endParaRPr lang="fa-IR" sz="1800">
              <a:solidFill>
                <a:schemeClr val="accent4"/>
              </a:solidFill>
              <a:cs typeface="B Zar" panose="00000400000000000000" pitchFamily="2" charset="-78"/>
            </a:endParaRPr>
          </a:p>
          <a:p>
            <a:pPr algn="ctr" rtl="1"/>
            <a:r>
              <a:rPr lang="fa-IR" sz="1800">
                <a:solidFill>
                  <a:schemeClr val="accent4"/>
                </a:solidFill>
                <a:cs typeface="B Zar" panose="00000400000000000000" pitchFamily="2" charset="-78"/>
              </a:rPr>
              <a:t>مقدمه ای بر </a:t>
            </a:r>
            <a:r>
              <a:rPr lang="en-US" sz="1800">
                <a:solidFill>
                  <a:schemeClr val="accent4"/>
                </a:solidFill>
                <a:cs typeface="B Zar" panose="00000400000000000000" pitchFamily="2" charset="-78"/>
              </a:rPr>
              <a:t>Git</a:t>
            </a:r>
            <a:endParaRPr lang="en-GB" sz="1800">
              <a:solidFill>
                <a:schemeClr val="accent4"/>
              </a:solidFill>
              <a:cs typeface="B Zar" panose="00000400000000000000" pitchFamily="2" charset="-78"/>
            </a:endParaRPr>
          </a:p>
        </p:txBody>
      </p:sp>
    </p:spTree>
    <p:extLst>
      <p:ext uri="{BB962C8B-B14F-4D97-AF65-F5344CB8AC3E}">
        <p14:creationId xmlns:p14="http://schemas.microsoft.com/office/powerpoint/2010/main" val="211208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89590DC-7BE4-8A89-528B-0A96107AB9F8}"/>
              </a:ext>
            </a:extLst>
          </p:cNvPr>
          <p:cNvSpPr>
            <a:spLocks noGrp="1"/>
          </p:cNvSpPr>
          <p:nvPr>
            <p:ph type="subTitle" idx="1"/>
          </p:nvPr>
        </p:nvSpPr>
        <p:spPr/>
        <p:txBody>
          <a:bodyPr/>
          <a:lstStyle/>
          <a:p>
            <a:pPr algn="r" rtl="1"/>
            <a:r>
              <a:rPr lang="fa-IR" sz="2000" dirty="0">
                <a:cs typeface="B Nazanin" panose="00000400000000000000" pitchFamily="2" charset="-78"/>
              </a:rPr>
              <a:t>احتمالا ورژن جاوا سیستم شما </a:t>
            </a:r>
            <a:r>
              <a:rPr lang="fa-IR" sz="2000">
                <a:cs typeface="B Nazanin" panose="00000400000000000000" pitchFamily="2" charset="-78"/>
              </a:rPr>
              <a:t>قدیمی است.</a:t>
            </a:r>
            <a:endParaRPr lang="en-US" sz="2000" dirty="0">
              <a:cs typeface="B Nazanin" panose="00000400000000000000" pitchFamily="2" charset="-78"/>
            </a:endParaRPr>
          </a:p>
          <a:p>
            <a:pPr algn="r" rtl="1"/>
            <a:r>
              <a:rPr lang="fa-IR" sz="2000" dirty="0">
                <a:cs typeface="B Nazanin" panose="00000400000000000000" pitchFamily="2" charset="-78"/>
              </a:rPr>
              <a:t>از کامند زیر استفاده کنید تا متوجه شوید ورژن جاوا نصبی </a:t>
            </a:r>
            <a:r>
              <a:rPr lang="fa-IR" sz="2000">
                <a:cs typeface="B Nazanin" panose="00000400000000000000" pitchFamily="2" charset="-78"/>
              </a:rPr>
              <a:t>شما چیست.</a:t>
            </a:r>
            <a:endParaRPr lang="en-US" sz="2000" dirty="0">
              <a:cs typeface="B Nazanin" panose="00000400000000000000" pitchFamily="2" charset="-78"/>
            </a:endParaRPr>
          </a:p>
        </p:txBody>
      </p:sp>
      <p:sp>
        <p:nvSpPr>
          <p:cNvPr id="3" name="Title 2">
            <a:extLst>
              <a:ext uri="{FF2B5EF4-FFF2-40B4-BE49-F238E27FC236}">
                <a16:creationId xmlns:a16="http://schemas.microsoft.com/office/drawing/2014/main" id="{BC954EAA-3220-8BF9-25BE-E13384D4D7AE}"/>
              </a:ext>
            </a:extLst>
          </p:cNvPr>
          <p:cNvSpPr>
            <a:spLocks noGrp="1"/>
          </p:cNvSpPr>
          <p:nvPr>
            <p:ph type="title"/>
          </p:nvPr>
        </p:nvSpPr>
        <p:spPr/>
        <p:txBody>
          <a:bodyPr/>
          <a:lstStyle/>
          <a:p>
            <a:pPr algn="r" rtl="1"/>
            <a:r>
              <a:rPr lang="en-US" sz="2800" dirty="0">
                <a:solidFill>
                  <a:srgbClr val="C39113"/>
                </a:solidFill>
              </a:rPr>
              <a:t>fix?</a:t>
            </a:r>
          </a:p>
        </p:txBody>
      </p:sp>
      <p:pic>
        <p:nvPicPr>
          <p:cNvPr id="5" name="Picture 4">
            <a:extLst>
              <a:ext uri="{FF2B5EF4-FFF2-40B4-BE49-F238E27FC236}">
                <a16:creationId xmlns:a16="http://schemas.microsoft.com/office/drawing/2014/main" id="{A82FE376-5DF0-528C-2103-7222EF1E77D5}"/>
              </a:ext>
            </a:extLst>
          </p:cNvPr>
          <p:cNvPicPr>
            <a:picLocks noChangeAspect="1"/>
          </p:cNvPicPr>
          <p:nvPr/>
        </p:nvPicPr>
        <p:blipFill>
          <a:blip r:embed="rId2"/>
          <a:stretch>
            <a:fillRect/>
          </a:stretch>
        </p:blipFill>
        <p:spPr>
          <a:xfrm>
            <a:off x="1232191" y="2132087"/>
            <a:ext cx="5908199" cy="1513075"/>
          </a:xfrm>
          <a:prstGeom prst="rect">
            <a:avLst/>
          </a:prstGeom>
        </p:spPr>
      </p:pic>
    </p:spTree>
    <p:extLst>
      <p:ext uri="{BB962C8B-B14F-4D97-AF65-F5344CB8AC3E}">
        <p14:creationId xmlns:p14="http://schemas.microsoft.com/office/powerpoint/2010/main" val="4276652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C36742A-D834-E96D-F973-1B81D6A75EE5}"/>
              </a:ext>
            </a:extLst>
          </p:cNvPr>
          <p:cNvSpPr>
            <a:spLocks noGrp="1"/>
          </p:cNvSpPr>
          <p:nvPr>
            <p:ph type="subTitle" idx="1"/>
          </p:nvPr>
        </p:nvSpPr>
        <p:spPr/>
        <p:txBody>
          <a:bodyPr/>
          <a:lstStyle/>
          <a:p>
            <a:pPr marL="139700" indent="0" algn="r">
              <a:buNone/>
            </a:pPr>
            <a:r>
              <a:rPr lang="fa-IR" sz="2000" dirty="0">
                <a:cs typeface="B Nazanin" panose="00000400000000000000" pitchFamily="2" charset="-78"/>
                <a:sym typeface="Wingdings" panose="05000000000000000000" pitchFamily="2" charset="2"/>
              </a:rPr>
              <a:t>نسخه جدید جاوا را نصب کنید</a:t>
            </a:r>
            <a:endParaRPr lang="en-US" sz="2000" dirty="0">
              <a:cs typeface="B Nazanin" panose="00000400000000000000" pitchFamily="2" charset="-78"/>
              <a:sym typeface="Wingdings" panose="05000000000000000000" pitchFamily="2" charset="2"/>
            </a:endParaRPr>
          </a:p>
          <a:p>
            <a:r>
              <a:rPr lang="en-US" sz="2000" dirty="0">
                <a:sym typeface="Wingdings" panose="05000000000000000000" pitchFamily="2" charset="2"/>
              </a:rPr>
              <a:t>These links can help you:</a:t>
            </a:r>
          </a:p>
          <a:p>
            <a:r>
              <a:rPr lang="en-US" sz="2000" dirty="0">
                <a:sym typeface="Wingdings" panose="05000000000000000000" pitchFamily="2" charset="2"/>
              </a:rPr>
              <a:t>https://www.youtube.com/watch?v=uled1vAn7to</a:t>
            </a:r>
          </a:p>
          <a:p>
            <a:r>
              <a:rPr lang="en-US" sz="2000" dirty="0"/>
              <a:t>https://www.oracle.com/java/technologies/downloads/#jdk23-windows</a:t>
            </a:r>
          </a:p>
        </p:txBody>
      </p:sp>
      <p:sp>
        <p:nvSpPr>
          <p:cNvPr id="3" name="Title 2">
            <a:extLst>
              <a:ext uri="{FF2B5EF4-FFF2-40B4-BE49-F238E27FC236}">
                <a16:creationId xmlns:a16="http://schemas.microsoft.com/office/drawing/2014/main" id="{B062EAEB-7D93-B483-437F-6D5B6B307BE0}"/>
              </a:ext>
            </a:extLst>
          </p:cNvPr>
          <p:cNvSpPr>
            <a:spLocks noGrp="1"/>
          </p:cNvSpPr>
          <p:nvPr>
            <p:ph type="title"/>
          </p:nvPr>
        </p:nvSpPr>
        <p:spPr/>
        <p:txBody>
          <a:bodyPr/>
          <a:lstStyle/>
          <a:p>
            <a:pPr algn="r" rtl="1"/>
            <a:r>
              <a:rPr lang="en-US" sz="2800" dirty="0">
                <a:solidFill>
                  <a:srgbClr val="C39113"/>
                </a:solidFill>
              </a:rPr>
              <a:t>Solution 1 </a:t>
            </a:r>
          </a:p>
        </p:txBody>
      </p:sp>
    </p:spTree>
    <p:extLst>
      <p:ext uri="{BB962C8B-B14F-4D97-AF65-F5344CB8AC3E}">
        <p14:creationId xmlns:p14="http://schemas.microsoft.com/office/powerpoint/2010/main" val="3587774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E02F902-235B-1782-B341-2AC64CCA6FBE}"/>
              </a:ext>
            </a:extLst>
          </p:cNvPr>
          <p:cNvSpPr>
            <a:spLocks noGrp="1"/>
          </p:cNvSpPr>
          <p:nvPr>
            <p:ph type="subTitle" idx="1"/>
          </p:nvPr>
        </p:nvSpPr>
        <p:spPr/>
        <p:txBody>
          <a:bodyPr/>
          <a:lstStyle/>
          <a:p>
            <a:pPr marL="139700" indent="0" algn="r" rtl="1">
              <a:buNone/>
            </a:pPr>
            <a:r>
              <a:rPr lang="fa-IR" sz="2000" dirty="0">
                <a:cs typeface="B Nazanin" panose="00000400000000000000" pitchFamily="2" charset="-78"/>
              </a:rPr>
              <a:t>از کامند زیر </a:t>
            </a:r>
            <a:r>
              <a:rPr lang="fa-IR" sz="2000">
                <a:cs typeface="B Nazanin" panose="00000400000000000000" pitchFamily="2" charset="-78"/>
              </a:rPr>
              <a:t>استفاده کنید.</a:t>
            </a:r>
            <a:endParaRPr lang="en-US" sz="2000" dirty="0">
              <a:cs typeface="B Nazanin" panose="00000400000000000000" pitchFamily="2" charset="-78"/>
            </a:endParaRPr>
          </a:p>
        </p:txBody>
      </p:sp>
      <p:sp>
        <p:nvSpPr>
          <p:cNvPr id="3" name="Title 2">
            <a:extLst>
              <a:ext uri="{FF2B5EF4-FFF2-40B4-BE49-F238E27FC236}">
                <a16:creationId xmlns:a16="http://schemas.microsoft.com/office/drawing/2014/main" id="{7D3B8C0A-ABF7-4286-71D2-002C0774480D}"/>
              </a:ext>
            </a:extLst>
          </p:cNvPr>
          <p:cNvSpPr>
            <a:spLocks noGrp="1"/>
          </p:cNvSpPr>
          <p:nvPr>
            <p:ph type="title"/>
          </p:nvPr>
        </p:nvSpPr>
        <p:spPr/>
        <p:txBody>
          <a:bodyPr/>
          <a:lstStyle/>
          <a:p>
            <a:pPr algn="r" rtl="1"/>
            <a:r>
              <a:rPr lang="en-US" sz="2800" dirty="0">
                <a:solidFill>
                  <a:srgbClr val="C39113"/>
                </a:solidFill>
              </a:rPr>
              <a:t>Solution 2</a:t>
            </a:r>
          </a:p>
        </p:txBody>
      </p:sp>
      <p:pic>
        <p:nvPicPr>
          <p:cNvPr id="5" name="Picture 4">
            <a:extLst>
              <a:ext uri="{FF2B5EF4-FFF2-40B4-BE49-F238E27FC236}">
                <a16:creationId xmlns:a16="http://schemas.microsoft.com/office/drawing/2014/main" id="{95400415-C762-116F-4DEF-EA22A2F9AA00}"/>
              </a:ext>
            </a:extLst>
          </p:cNvPr>
          <p:cNvPicPr>
            <a:picLocks noChangeAspect="1"/>
          </p:cNvPicPr>
          <p:nvPr/>
        </p:nvPicPr>
        <p:blipFill>
          <a:blip r:embed="rId2"/>
          <a:stretch>
            <a:fillRect/>
          </a:stretch>
        </p:blipFill>
        <p:spPr>
          <a:xfrm>
            <a:off x="719875" y="2054976"/>
            <a:ext cx="7710900" cy="1289724"/>
          </a:xfrm>
          <a:prstGeom prst="rect">
            <a:avLst/>
          </a:prstGeom>
        </p:spPr>
      </p:pic>
    </p:spTree>
    <p:extLst>
      <p:ext uri="{BB962C8B-B14F-4D97-AF65-F5344CB8AC3E}">
        <p14:creationId xmlns:p14="http://schemas.microsoft.com/office/powerpoint/2010/main" val="3604553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49"/>
          <p:cNvSpPr txBox="1">
            <a:spLocks noGrp="1"/>
          </p:cNvSpPr>
          <p:nvPr>
            <p:ph type="title"/>
          </p:nvPr>
        </p:nvSpPr>
        <p:spPr>
          <a:xfrm>
            <a:off x="713225" y="2122600"/>
            <a:ext cx="7297500" cy="9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C39113"/>
                </a:solidFill>
              </a:rPr>
              <a:t>C</a:t>
            </a:r>
            <a:r>
              <a:rPr lang="en-US">
                <a:solidFill>
                  <a:srgbClr val="C39113"/>
                </a:solidFill>
              </a:rPr>
              <a:t>onditions</a:t>
            </a:r>
            <a:endParaRPr dirty="0">
              <a:solidFill>
                <a:srgbClr val="C39113"/>
              </a:solidFill>
            </a:endParaRPr>
          </a:p>
        </p:txBody>
      </p:sp>
      <p:grpSp>
        <p:nvGrpSpPr>
          <p:cNvPr id="1951" name="Google Shape;1951;p49"/>
          <p:cNvGrpSpPr/>
          <p:nvPr/>
        </p:nvGrpSpPr>
        <p:grpSpPr>
          <a:xfrm>
            <a:off x="-1238838" y="-2814271"/>
            <a:ext cx="6191222" cy="6569036"/>
            <a:chOff x="-1238838" y="-2814271"/>
            <a:chExt cx="6191222" cy="6569036"/>
          </a:xfrm>
        </p:grpSpPr>
        <p:pic>
          <p:nvPicPr>
            <p:cNvPr id="1952" name="Google Shape;1952;p49"/>
            <p:cNvPicPr preferRelativeResize="0"/>
            <p:nvPr/>
          </p:nvPicPr>
          <p:blipFill rotWithShape="1">
            <a:blip r:embed="rId3">
              <a:alphaModFix/>
            </a:blip>
            <a:srcRect l="16960" t="24718" r="7121" b="26177"/>
            <a:stretch/>
          </p:blipFill>
          <p:spPr>
            <a:xfrm flipH="1">
              <a:off x="-860279" y="-1155525"/>
              <a:ext cx="3615750" cy="2759625"/>
            </a:xfrm>
            <a:prstGeom prst="rect">
              <a:avLst/>
            </a:prstGeom>
            <a:noFill/>
            <a:ln>
              <a:noFill/>
            </a:ln>
          </p:spPr>
        </p:pic>
        <p:grpSp>
          <p:nvGrpSpPr>
            <p:cNvPr id="1953" name="Google Shape;1953;p49"/>
            <p:cNvGrpSpPr/>
            <p:nvPr/>
          </p:nvGrpSpPr>
          <p:grpSpPr>
            <a:xfrm>
              <a:off x="-1238838" y="-2814271"/>
              <a:ext cx="6191222" cy="6569036"/>
              <a:chOff x="-1238838" y="-2814271"/>
              <a:chExt cx="6191222" cy="6569036"/>
            </a:xfrm>
          </p:grpSpPr>
          <p:sp>
            <p:nvSpPr>
              <p:cNvPr id="1954" name="Google Shape;1954;p49"/>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9"/>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49"/>
              <p:cNvGrpSpPr/>
              <p:nvPr/>
            </p:nvGrpSpPr>
            <p:grpSpPr>
              <a:xfrm>
                <a:off x="3010374" y="1407525"/>
                <a:ext cx="196674" cy="196585"/>
                <a:chOff x="1101075" y="2142375"/>
                <a:chExt cx="439200" cy="439100"/>
              </a:xfrm>
            </p:grpSpPr>
            <p:sp>
              <p:nvSpPr>
                <p:cNvPr id="1958" name="Google Shape;1958;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9"/>
              <p:cNvGrpSpPr/>
              <p:nvPr/>
            </p:nvGrpSpPr>
            <p:grpSpPr>
              <a:xfrm>
                <a:off x="1890399" y="1114475"/>
                <a:ext cx="196674" cy="196585"/>
                <a:chOff x="1101075" y="2142375"/>
                <a:chExt cx="439200" cy="439100"/>
              </a:xfrm>
            </p:grpSpPr>
            <p:sp>
              <p:nvSpPr>
                <p:cNvPr id="1961" name="Google Shape;1961;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49"/>
              <p:cNvGrpSpPr/>
              <p:nvPr/>
            </p:nvGrpSpPr>
            <p:grpSpPr>
              <a:xfrm>
                <a:off x="2755474" y="1114475"/>
                <a:ext cx="196674" cy="196585"/>
                <a:chOff x="1101075" y="2142375"/>
                <a:chExt cx="439200" cy="439100"/>
              </a:xfrm>
            </p:grpSpPr>
            <p:sp>
              <p:nvSpPr>
                <p:cNvPr id="1964" name="Google Shape;1964;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49"/>
              <p:cNvGrpSpPr/>
              <p:nvPr/>
            </p:nvGrpSpPr>
            <p:grpSpPr>
              <a:xfrm>
                <a:off x="1290099" y="539500"/>
                <a:ext cx="196674" cy="196585"/>
                <a:chOff x="1101075" y="2142375"/>
                <a:chExt cx="439200" cy="439100"/>
              </a:xfrm>
            </p:grpSpPr>
            <p:sp>
              <p:nvSpPr>
                <p:cNvPr id="1967" name="Google Shape;1967;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49"/>
              <p:cNvGrpSpPr/>
              <p:nvPr/>
            </p:nvGrpSpPr>
            <p:grpSpPr>
              <a:xfrm>
                <a:off x="2022774" y="671500"/>
                <a:ext cx="196674" cy="196585"/>
                <a:chOff x="1101075" y="2142375"/>
                <a:chExt cx="439200" cy="439100"/>
              </a:xfrm>
            </p:grpSpPr>
            <p:sp>
              <p:nvSpPr>
                <p:cNvPr id="1970" name="Google Shape;1970;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2" name="Google Shape;1972;p49"/>
          <p:cNvGrpSpPr/>
          <p:nvPr/>
        </p:nvGrpSpPr>
        <p:grpSpPr>
          <a:xfrm>
            <a:off x="4571996" y="2268220"/>
            <a:ext cx="5022035" cy="4764449"/>
            <a:chOff x="4571996" y="2268220"/>
            <a:chExt cx="5022035" cy="4764449"/>
          </a:xfrm>
        </p:grpSpPr>
        <p:pic>
          <p:nvPicPr>
            <p:cNvPr id="1973" name="Google Shape;1973;p49"/>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974" name="Google Shape;1974;p49"/>
            <p:cNvGrpSpPr/>
            <p:nvPr/>
          </p:nvGrpSpPr>
          <p:grpSpPr>
            <a:xfrm rot="10800000">
              <a:off x="4571996" y="2268220"/>
              <a:ext cx="5022035" cy="4764449"/>
              <a:chOff x="-494406" y="-1584825"/>
              <a:chExt cx="4397193" cy="4171657"/>
            </a:xfrm>
          </p:grpSpPr>
          <p:grpSp>
            <p:nvGrpSpPr>
              <p:cNvPr id="1975" name="Google Shape;1975;p49"/>
              <p:cNvGrpSpPr/>
              <p:nvPr/>
            </p:nvGrpSpPr>
            <p:grpSpPr>
              <a:xfrm>
                <a:off x="245875" y="-51824"/>
                <a:ext cx="208200" cy="1824700"/>
                <a:chOff x="1040050" y="3812126"/>
                <a:chExt cx="208200" cy="1824700"/>
              </a:xfrm>
            </p:grpSpPr>
            <p:sp>
              <p:nvSpPr>
                <p:cNvPr id="1976" name="Google Shape;1976;p49"/>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9"/>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49"/>
              <p:cNvGrpSpPr/>
              <p:nvPr/>
            </p:nvGrpSpPr>
            <p:grpSpPr>
              <a:xfrm rot="-8100000">
                <a:off x="540898" y="-1172741"/>
                <a:ext cx="2552124" cy="3347490"/>
                <a:chOff x="2976325" y="908175"/>
                <a:chExt cx="4028179" cy="5283555"/>
              </a:xfrm>
            </p:grpSpPr>
            <p:sp>
              <p:nvSpPr>
                <p:cNvPr id="1979" name="Google Shape;1979;p49"/>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9"/>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9"/>
              <p:cNvGrpSpPr/>
              <p:nvPr/>
            </p:nvGrpSpPr>
            <p:grpSpPr>
              <a:xfrm>
                <a:off x="-1" y="621223"/>
                <a:ext cx="699940" cy="478601"/>
                <a:chOff x="39722" y="4349021"/>
                <a:chExt cx="1061964" cy="726143"/>
              </a:xfrm>
            </p:grpSpPr>
            <p:grpSp>
              <p:nvGrpSpPr>
                <p:cNvPr id="1983" name="Google Shape;1983;p49"/>
                <p:cNvGrpSpPr/>
                <p:nvPr/>
              </p:nvGrpSpPr>
              <p:grpSpPr>
                <a:xfrm rot="2700000">
                  <a:off x="140502" y="4460924"/>
                  <a:ext cx="524584" cy="502337"/>
                  <a:chOff x="1189791" y="-1767331"/>
                  <a:chExt cx="904284" cy="865933"/>
                </a:xfrm>
              </p:grpSpPr>
              <p:sp>
                <p:nvSpPr>
                  <p:cNvPr id="1984" name="Google Shape;198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49"/>
                  <p:cNvGrpSpPr/>
                  <p:nvPr/>
                </p:nvGrpSpPr>
                <p:grpSpPr>
                  <a:xfrm>
                    <a:off x="1232795" y="-1740829"/>
                    <a:ext cx="717621" cy="717392"/>
                    <a:chOff x="1483457" y="3953671"/>
                    <a:chExt cx="717621" cy="717392"/>
                  </a:xfrm>
                </p:grpSpPr>
                <p:sp>
                  <p:nvSpPr>
                    <p:cNvPr id="1986" name="Google Shape;198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1" name="Google Shape;199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49"/>
              <p:cNvGrpSpPr/>
              <p:nvPr/>
            </p:nvGrpSpPr>
            <p:grpSpPr>
              <a:xfrm>
                <a:off x="955673" y="11"/>
                <a:ext cx="592576" cy="405260"/>
                <a:chOff x="39722" y="4349021"/>
                <a:chExt cx="1061964" cy="726143"/>
              </a:xfrm>
            </p:grpSpPr>
            <p:grpSp>
              <p:nvGrpSpPr>
                <p:cNvPr id="1993" name="Google Shape;1993;p49"/>
                <p:cNvGrpSpPr/>
                <p:nvPr/>
              </p:nvGrpSpPr>
              <p:grpSpPr>
                <a:xfrm rot="2700000">
                  <a:off x="140502" y="4460924"/>
                  <a:ext cx="524584" cy="502337"/>
                  <a:chOff x="1189791" y="-1767331"/>
                  <a:chExt cx="904284" cy="865933"/>
                </a:xfrm>
              </p:grpSpPr>
              <p:sp>
                <p:nvSpPr>
                  <p:cNvPr id="1994" name="Google Shape;199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9"/>
                  <p:cNvGrpSpPr/>
                  <p:nvPr/>
                </p:nvGrpSpPr>
                <p:grpSpPr>
                  <a:xfrm>
                    <a:off x="1232795" y="-1740829"/>
                    <a:ext cx="717621" cy="717392"/>
                    <a:chOff x="1483457" y="3953671"/>
                    <a:chExt cx="717621" cy="717392"/>
                  </a:xfrm>
                </p:grpSpPr>
                <p:sp>
                  <p:nvSpPr>
                    <p:cNvPr id="1996" name="Google Shape;199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9"/>
              <p:cNvGrpSpPr/>
              <p:nvPr/>
            </p:nvGrpSpPr>
            <p:grpSpPr>
              <a:xfrm>
                <a:off x="441574" y="-36652"/>
                <a:ext cx="699940" cy="478601"/>
                <a:chOff x="39722" y="4349021"/>
                <a:chExt cx="1061964" cy="726143"/>
              </a:xfrm>
            </p:grpSpPr>
            <p:grpSp>
              <p:nvGrpSpPr>
                <p:cNvPr id="2003" name="Google Shape;2003;p49"/>
                <p:cNvGrpSpPr/>
                <p:nvPr/>
              </p:nvGrpSpPr>
              <p:grpSpPr>
                <a:xfrm rot="2700000">
                  <a:off x="140502" y="4460924"/>
                  <a:ext cx="524584" cy="502337"/>
                  <a:chOff x="1189791" y="-1767331"/>
                  <a:chExt cx="904284" cy="865933"/>
                </a:xfrm>
              </p:grpSpPr>
              <p:sp>
                <p:nvSpPr>
                  <p:cNvPr id="2004" name="Google Shape;200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49"/>
                  <p:cNvGrpSpPr/>
                  <p:nvPr/>
                </p:nvGrpSpPr>
                <p:grpSpPr>
                  <a:xfrm>
                    <a:off x="1232795" y="-1740829"/>
                    <a:ext cx="717621" cy="717392"/>
                    <a:chOff x="1483457" y="3953671"/>
                    <a:chExt cx="717621" cy="717392"/>
                  </a:xfrm>
                </p:grpSpPr>
                <p:sp>
                  <p:nvSpPr>
                    <p:cNvPr id="2006" name="Google Shape;200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1" name="Google Shape;201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49"/>
              <p:cNvGrpSpPr/>
              <p:nvPr/>
            </p:nvGrpSpPr>
            <p:grpSpPr>
              <a:xfrm>
                <a:off x="-494406" y="-252396"/>
                <a:ext cx="1741563" cy="1288563"/>
                <a:chOff x="-494406" y="-252396"/>
                <a:chExt cx="1741563" cy="1288563"/>
              </a:xfrm>
            </p:grpSpPr>
            <p:sp>
              <p:nvSpPr>
                <p:cNvPr id="2013" name="Google Shape;2013;p49"/>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5" name="Google Shape;2015;p49"/>
            <p:cNvGrpSpPr/>
            <p:nvPr/>
          </p:nvGrpSpPr>
          <p:grpSpPr>
            <a:xfrm>
              <a:off x="5643425" y="4968525"/>
              <a:ext cx="439200" cy="439100"/>
              <a:chOff x="1101075" y="2142375"/>
              <a:chExt cx="439200" cy="439100"/>
            </a:xfrm>
          </p:grpSpPr>
          <p:sp>
            <p:nvSpPr>
              <p:cNvPr id="2016" name="Google Shape;2016;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8" name="Google Shape;2018;p49"/>
          <p:cNvGrpSpPr/>
          <p:nvPr/>
        </p:nvGrpSpPr>
        <p:grpSpPr>
          <a:xfrm>
            <a:off x="774450" y="3019701"/>
            <a:ext cx="5944442" cy="134100"/>
            <a:chOff x="774450" y="3019701"/>
            <a:chExt cx="5944442" cy="134100"/>
          </a:xfrm>
        </p:grpSpPr>
        <p:sp>
          <p:nvSpPr>
            <p:cNvPr id="2019" name="Google Shape;2019;p49"/>
            <p:cNvSpPr/>
            <p:nvPr/>
          </p:nvSpPr>
          <p:spPr>
            <a:xfrm>
              <a:off x="6584792"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0" name="Google Shape;2020;p49"/>
            <p:cNvCxnSpPr/>
            <p:nvPr/>
          </p:nvCxnSpPr>
          <p:spPr>
            <a:xfrm>
              <a:off x="774450" y="3086750"/>
              <a:ext cx="5848200" cy="0"/>
            </a:xfrm>
            <a:prstGeom prst="straightConnector1">
              <a:avLst/>
            </a:prstGeom>
            <a:noFill/>
            <a:ln w="9525" cap="flat" cmpd="sng">
              <a:solidFill>
                <a:schemeClr val="dk2"/>
              </a:solidFill>
              <a:prstDash val="solid"/>
              <a:round/>
              <a:headEnd type="none" w="med" len="med"/>
              <a:tailEnd type="none" w="med" len="med"/>
            </a:ln>
          </p:spPr>
        </p:cxnSp>
        <p:sp>
          <p:nvSpPr>
            <p:cNvPr id="2021" name="Google Shape;2021;p49"/>
            <p:cNvSpPr/>
            <p:nvPr/>
          </p:nvSpPr>
          <p:spPr>
            <a:xfrm>
              <a:off x="6614904"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98536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89514D1-443A-B36A-52E6-F5787CD57DEF}"/>
              </a:ext>
            </a:extLst>
          </p:cNvPr>
          <p:cNvSpPr>
            <a:spLocks noGrp="1"/>
          </p:cNvSpPr>
          <p:nvPr>
            <p:ph type="subTitle" idx="1"/>
          </p:nvPr>
        </p:nvSpPr>
        <p:spPr>
          <a:xfrm>
            <a:off x="4423720" y="1383196"/>
            <a:ext cx="3748216" cy="3455700"/>
          </a:xfrm>
        </p:spPr>
        <p:txBody>
          <a:bodyPr/>
          <a:lstStyle/>
          <a:p>
            <a:pPr marL="482600" indent="-342900" algn="r" rtl="1">
              <a:buFont typeface="Wingdings" panose="05000000000000000000" pitchFamily="2" charset="2"/>
              <a:buChar char="v"/>
            </a:pPr>
            <a:r>
              <a:rPr lang="fa-IR" sz="2000" dirty="0">
                <a:cs typeface="B Nazanin" panose="00000400000000000000" pitchFamily="2" charset="-78"/>
              </a:rPr>
              <a:t>توجه کنید </a:t>
            </a:r>
            <a:r>
              <a:rPr lang="fa-IR" sz="2000">
                <a:cs typeface="B Nazanin" panose="00000400000000000000" pitchFamily="2" charset="-78"/>
              </a:rPr>
              <a:t>که به عنوان شرط‌ها فقط عبارات</a:t>
            </a:r>
            <a:r>
              <a:rPr lang="en-US" sz="2000">
                <a:cs typeface="B Nazanin" panose="00000400000000000000" pitchFamily="2" charset="-78"/>
              </a:rPr>
              <a:t>boolean </a:t>
            </a:r>
            <a:r>
              <a:rPr lang="fa-IR" sz="2000">
                <a:cs typeface="B Nazanin" panose="00000400000000000000" pitchFamily="2" charset="-78"/>
              </a:rPr>
              <a:t> قرار دهید.</a:t>
            </a:r>
            <a:endParaRPr lang="en-US" sz="2000" dirty="0">
              <a:cs typeface="B Nazanin" panose="00000400000000000000" pitchFamily="2" charset="-78"/>
            </a:endParaRPr>
          </a:p>
        </p:txBody>
      </p:sp>
      <p:sp>
        <p:nvSpPr>
          <p:cNvPr id="3" name="Title 2">
            <a:extLst>
              <a:ext uri="{FF2B5EF4-FFF2-40B4-BE49-F238E27FC236}">
                <a16:creationId xmlns:a16="http://schemas.microsoft.com/office/drawing/2014/main" id="{7CC2B39D-9A6E-5111-D556-2B95B8C2AE07}"/>
              </a:ext>
            </a:extLst>
          </p:cNvPr>
          <p:cNvSpPr>
            <a:spLocks noGrp="1"/>
          </p:cNvSpPr>
          <p:nvPr>
            <p:ph type="title"/>
          </p:nvPr>
        </p:nvSpPr>
        <p:spPr/>
        <p:txBody>
          <a:bodyPr/>
          <a:lstStyle/>
          <a:p>
            <a:pPr algn="r" rtl="1"/>
            <a:r>
              <a:rPr lang="en-US" sz="2800" dirty="0">
                <a:solidFill>
                  <a:srgbClr val="C39113"/>
                </a:solidFill>
              </a:rPr>
              <a:t>If , else , else if</a:t>
            </a:r>
          </a:p>
        </p:txBody>
      </p:sp>
      <p:pic>
        <p:nvPicPr>
          <p:cNvPr id="5" name="Picture 4">
            <a:extLst>
              <a:ext uri="{FF2B5EF4-FFF2-40B4-BE49-F238E27FC236}">
                <a16:creationId xmlns:a16="http://schemas.microsoft.com/office/drawing/2014/main" id="{A3A42DE5-8C5B-58FE-623F-0F09C48B2C37}"/>
              </a:ext>
            </a:extLst>
          </p:cNvPr>
          <p:cNvPicPr>
            <a:picLocks noChangeAspect="1"/>
          </p:cNvPicPr>
          <p:nvPr/>
        </p:nvPicPr>
        <p:blipFill>
          <a:blip r:embed="rId2"/>
          <a:stretch>
            <a:fillRect/>
          </a:stretch>
        </p:blipFill>
        <p:spPr>
          <a:xfrm>
            <a:off x="720000" y="1383196"/>
            <a:ext cx="3444887" cy="3180461"/>
          </a:xfrm>
          <a:prstGeom prst="rect">
            <a:avLst/>
          </a:prstGeom>
        </p:spPr>
      </p:pic>
    </p:spTree>
    <p:extLst>
      <p:ext uri="{BB962C8B-B14F-4D97-AF65-F5344CB8AC3E}">
        <p14:creationId xmlns:p14="http://schemas.microsoft.com/office/powerpoint/2010/main" val="1981092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D603BE-F2B0-988A-06C8-290F8D5806E9}"/>
              </a:ext>
            </a:extLst>
          </p:cNvPr>
          <p:cNvSpPr>
            <a:spLocks noGrp="1"/>
          </p:cNvSpPr>
          <p:nvPr>
            <p:ph type="title"/>
          </p:nvPr>
        </p:nvSpPr>
        <p:spPr/>
        <p:txBody>
          <a:bodyPr/>
          <a:lstStyle/>
          <a:p>
            <a:pPr algn="r" rtl="1"/>
            <a:r>
              <a:rPr lang="en-US" sz="2800" dirty="0">
                <a:solidFill>
                  <a:srgbClr val="C39113"/>
                </a:solidFill>
              </a:rPr>
              <a:t>Switch case </a:t>
            </a:r>
          </a:p>
        </p:txBody>
      </p:sp>
      <p:sp>
        <p:nvSpPr>
          <p:cNvPr id="5" name="Rectangle 2">
            <a:extLst>
              <a:ext uri="{FF2B5EF4-FFF2-40B4-BE49-F238E27FC236}">
                <a16:creationId xmlns:a16="http://schemas.microsoft.com/office/drawing/2014/main" id="{998C2F1C-EB7B-1CAA-63CA-9AD2454C0F16}"/>
              </a:ext>
            </a:extLst>
          </p:cNvPr>
          <p:cNvSpPr>
            <a:spLocks noGrp="1" noChangeArrowheads="1"/>
          </p:cNvSpPr>
          <p:nvPr>
            <p:ph type="subTitle" idx="1"/>
          </p:nvPr>
        </p:nvSpPr>
        <p:spPr bwMode="auto">
          <a:xfrm>
            <a:off x="720000" y="1220600"/>
            <a:ext cx="7616817"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 </a:t>
            </a:r>
            <a:r>
              <a:rPr kumimoji="0" lang="ar-SA"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عبارت</a:t>
            </a:r>
            <a:r>
              <a:rPr kumimoji="0" lang="en-US"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 </a:t>
            </a:r>
            <a:r>
              <a:rPr kumimoji="0" lang="en-US" altLang="en-US" sz="2000" b="0" i="0" u="none" strike="noStrike" cap="none" normalizeH="0" baseline="0" dirty="0">
                <a:ln>
                  <a:noFill/>
                </a:ln>
                <a:solidFill>
                  <a:schemeClr val="tx1"/>
                </a:solidFill>
                <a:effectLst/>
                <a:cs typeface="B Nazanin" panose="00000400000000000000" pitchFamily="2" charset="-78"/>
              </a:rPr>
              <a:t>switch </a:t>
            </a:r>
            <a:r>
              <a:rPr kumimoji="0" lang="ar-SA" altLang="en-US" sz="2000" b="0" i="0" u="none" strike="noStrike" cap="none" normalizeH="0" baseline="0" dirty="0">
                <a:ln>
                  <a:noFill/>
                </a:ln>
                <a:solidFill>
                  <a:schemeClr val="tx1"/>
                </a:solidFill>
                <a:effectLst/>
                <a:cs typeface="B Nazanin" panose="00000400000000000000" pitchFamily="2" charset="-78"/>
              </a:rPr>
              <a:t>یک بار ارزیابی می‌شود</a:t>
            </a:r>
            <a:r>
              <a:rPr kumimoji="0" lang="en-US" altLang="en-US" sz="2000" b="0" i="0" u="none" strike="noStrike" cap="none" normalizeH="0" baseline="0">
                <a:ln>
                  <a:noFill/>
                </a:ln>
                <a:solidFill>
                  <a:schemeClr val="tx1"/>
                </a:solidFill>
                <a:effectLst/>
                <a:cs typeface="B Nazanin" panose="00000400000000000000" pitchFamily="2" charset="-78"/>
              </a:rPr>
              <a:t>.</a:t>
            </a:r>
            <a:r>
              <a:rPr kumimoji="0" lang="en-US"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 </a:t>
            </a:r>
            <a:endParaRPr kumimoji="0" lang="fa-IR"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 </a:t>
            </a:r>
            <a:r>
              <a:rPr kumimoji="0" lang="ar-SA"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مقدار </a:t>
            </a:r>
            <a:r>
              <a:rPr kumimoji="0" lang="ar-SA"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عبارت با مقادیر هر کیس</a:t>
            </a:r>
            <a:r>
              <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(case) </a:t>
            </a:r>
            <a:r>
              <a:rPr kumimoji="0" lang="ar-SA"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مقایسه می‌شود</a:t>
            </a:r>
            <a:r>
              <a:rPr kumimoji="0" lang="en-US"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 </a:t>
            </a:r>
            <a:endParaRPr kumimoji="0" lang="fa-IR"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 </a:t>
            </a:r>
            <a:r>
              <a:rPr kumimoji="0" lang="ar-SA"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اگر </a:t>
            </a:r>
            <a:r>
              <a:rPr kumimoji="0" lang="ar-SA"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تطابق وجود داشته باشد، بلوک کد مربوطه اجرا می‌شود</a:t>
            </a:r>
            <a:r>
              <a:rPr kumimoji="0" lang="en-US"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 </a:t>
            </a:r>
            <a:endParaRPr kumimoji="0" lang="fa-IR"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 </a:t>
            </a:r>
            <a:r>
              <a:rPr kumimoji="0" lang="ar-SA"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اگر </a:t>
            </a:r>
            <a:r>
              <a:rPr kumimoji="0" lang="ar-SA"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هیچ تطابقی وجود نداشته باشد، بلوک کد پیش‌فرض</a:t>
            </a:r>
            <a:r>
              <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(default) </a:t>
            </a:r>
            <a:r>
              <a:rPr kumimoji="0" lang="ar-SA"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اجرا می‌شود</a:t>
            </a:r>
            <a:r>
              <a:rPr kumimoji="0" lang="en-US"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 </a:t>
            </a:r>
            <a:endParaRPr kumimoji="0" lang="fa-IR"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 </a:t>
            </a:r>
            <a:r>
              <a:rPr kumimoji="0" lang="ar-SA"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اگر </a:t>
            </a:r>
            <a:r>
              <a:rPr kumimoji="0" lang="ar-SA"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دستور</a:t>
            </a:r>
            <a:r>
              <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en-US" altLang="en-US" sz="2000" b="0" i="0" u="none" strike="noStrike" cap="none" normalizeH="0" baseline="0" dirty="0">
                <a:ln>
                  <a:noFill/>
                </a:ln>
                <a:solidFill>
                  <a:schemeClr val="tx1"/>
                </a:solidFill>
                <a:effectLst/>
                <a:cs typeface="B Nazanin" panose="00000400000000000000" pitchFamily="2" charset="-78"/>
              </a:rPr>
              <a:t>break </a:t>
            </a:r>
            <a:r>
              <a:rPr kumimoji="0" lang="ar-SA" altLang="en-US" sz="2000" b="0" i="0" u="none" strike="noStrike" cap="none" normalizeH="0" baseline="0" dirty="0">
                <a:ln>
                  <a:noFill/>
                </a:ln>
                <a:solidFill>
                  <a:schemeClr val="tx1"/>
                </a:solidFill>
                <a:effectLst/>
                <a:cs typeface="B Nazanin" panose="00000400000000000000" pitchFamily="2" charset="-78"/>
              </a:rPr>
              <a:t>را حذف کنید، کیس بعدی اجرا می‌شود، حتی اگر مقدار ارزیابی‌شده با </a:t>
            </a:r>
            <a:r>
              <a:rPr kumimoji="0" lang="ar-SA" altLang="en-US" sz="2000" b="0" i="0" u="none" strike="noStrike" cap="none" normalizeH="0" baseline="0">
                <a:ln>
                  <a:noFill/>
                </a:ln>
                <a:solidFill>
                  <a:schemeClr val="tx1"/>
                </a:solidFill>
                <a:effectLst/>
                <a:cs typeface="B Nazanin" panose="00000400000000000000" pitchFamily="2" charset="-78"/>
              </a:rPr>
              <a:t>آن </a:t>
            </a:r>
            <a:r>
              <a:rPr kumimoji="0" lang="fa-IR" altLang="en-US" sz="2000" b="0" i="0" u="none" strike="noStrike" cap="none" normalizeH="0" baseline="0">
                <a:ln>
                  <a:noFill/>
                </a:ln>
                <a:solidFill>
                  <a:schemeClr val="tx1"/>
                </a:solidFill>
                <a:effectLst/>
                <a:cs typeface="B Nazanin" panose="00000400000000000000" pitchFamily="2" charset="-78"/>
              </a:rPr>
              <a:t>         </a:t>
            </a:r>
            <a:r>
              <a:rPr kumimoji="0" lang="ar-SA" altLang="en-US" sz="2000" b="0" i="0" u="none" strike="noStrike" cap="none" normalizeH="0" baseline="0">
                <a:ln>
                  <a:noFill/>
                </a:ln>
                <a:solidFill>
                  <a:schemeClr val="tx1"/>
                </a:solidFill>
                <a:effectLst/>
                <a:cs typeface="B Nazanin" panose="00000400000000000000" pitchFamily="2" charset="-78"/>
              </a:rPr>
              <a:t>کیس </a:t>
            </a:r>
            <a:r>
              <a:rPr kumimoji="0" lang="ar-SA" altLang="en-US" sz="2000" b="0" i="0" u="none" strike="noStrike" cap="none" normalizeH="0" baseline="0" dirty="0">
                <a:ln>
                  <a:noFill/>
                </a:ln>
                <a:solidFill>
                  <a:schemeClr val="tx1"/>
                </a:solidFill>
                <a:effectLst/>
                <a:cs typeface="B Nazanin" panose="00000400000000000000" pitchFamily="2" charset="-78"/>
              </a:rPr>
              <a:t>مطابقت نداشته باشد</a:t>
            </a:r>
            <a:r>
              <a:rPr kumimoji="0" lang="en-US" altLang="en-US" sz="2000" b="0" i="0" u="none" strike="noStrike" cap="none" normalizeH="0" baseline="0" dirty="0">
                <a:ln>
                  <a:noFill/>
                </a:ln>
                <a:solidFill>
                  <a:schemeClr val="tx1"/>
                </a:solidFill>
                <a:effectLst/>
                <a:cs typeface="B Nazanin" panose="00000400000000000000" pitchFamily="2" charset="-78"/>
              </a:rPr>
              <a:t>.</a:t>
            </a:r>
            <a:r>
              <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p>
        </p:txBody>
      </p:sp>
    </p:spTree>
    <p:extLst>
      <p:ext uri="{BB962C8B-B14F-4D97-AF65-F5344CB8AC3E}">
        <p14:creationId xmlns:p14="http://schemas.microsoft.com/office/powerpoint/2010/main" val="2744279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0B01E-E57B-34C0-57CD-05E5970191A5}"/>
              </a:ext>
            </a:extLst>
          </p:cNvPr>
          <p:cNvSpPr>
            <a:spLocks noGrp="1"/>
          </p:cNvSpPr>
          <p:nvPr>
            <p:ph type="title"/>
          </p:nvPr>
        </p:nvSpPr>
        <p:spPr/>
        <p:txBody>
          <a:bodyPr/>
          <a:lstStyle/>
          <a:p>
            <a:pPr algn="r" rtl="1"/>
            <a:r>
              <a:rPr lang="en-US" sz="2800">
                <a:solidFill>
                  <a:srgbClr val="C39113"/>
                </a:solidFill>
              </a:rPr>
              <a:t>Switch case </a:t>
            </a:r>
            <a:endParaRPr lang="en-US" sz="2800"/>
          </a:p>
        </p:txBody>
      </p:sp>
      <p:pic>
        <p:nvPicPr>
          <p:cNvPr id="5" name="Picture 4">
            <a:extLst>
              <a:ext uri="{FF2B5EF4-FFF2-40B4-BE49-F238E27FC236}">
                <a16:creationId xmlns:a16="http://schemas.microsoft.com/office/drawing/2014/main" id="{53FE46F9-CC64-AB76-810B-21FFE27605E8}"/>
              </a:ext>
            </a:extLst>
          </p:cNvPr>
          <p:cNvPicPr>
            <a:picLocks noChangeAspect="1"/>
          </p:cNvPicPr>
          <p:nvPr/>
        </p:nvPicPr>
        <p:blipFill>
          <a:blip r:embed="rId2"/>
          <a:stretch>
            <a:fillRect/>
          </a:stretch>
        </p:blipFill>
        <p:spPr>
          <a:xfrm>
            <a:off x="2236342" y="1167118"/>
            <a:ext cx="4664666" cy="3604515"/>
          </a:xfrm>
          <a:prstGeom prst="rect">
            <a:avLst/>
          </a:prstGeom>
        </p:spPr>
      </p:pic>
    </p:spTree>
    <p:extLst>
      <p:ext uri="{BB962C8B-B14F-4D97-AF65-F5344CB8AC3E}">
        <p14:creationId xmlns:p14="http://schemas.microsoft.com/office/powerpoint/2010/main" val="4054153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B479708-9A95-22DC-39E8-548B59B06DCD}"/>
              </a:ext>
            </a:extLst>
          </p:cNvPr>
          <p:cNvSpPr>
            <a:spLocks noGrp="1"/>
          </p:cNvSpPr>
          <p:nvPr>
            <p:ph type="subTitle" idx="1"/>
          </p:nvPr>
        </p:nvSpPr>
        <p:spPr/>
        <p:txBody>
          <a:bodyPr/>
          <a:lstStyle/>
          <a:p>
            <a:pPr marL="139700" indent="0" algn="r" rtl="1">
              <a:buNone/>
            </a:pPr>
            <a:r>
              <a:rPr lang="fa-IR" sz="2000" dirty="0">
                <a:cs typeface="B Nazanin" panose="00000400000000000000" pitchFamily="2" charset="-78"/>
              </a:rPr>
              <a:t>دیگر به </a:t>
            </a:r>
            <a:r>
              <a:rPr lang="en-US" sz="2000" dirty="0">
                <a:cs typeface="B Nazanin" panose="00000400000000000000" pitchFamily="2" charset="-78"/>
              </a:rPr>
              <a:t>break;</a:t>
            </a:r>
            <a:r>
              <a:rPr lang="fa-IR" sz="2000" dirty="0">
                <a:cs typeface="B Nazanin" panose="00000400000000000000" pitchFamily="2" charset="-78"/>
              </a:rPr>
              <a:t> نیازی نیست </a:t>
            </a:r>
            <a:r>
              <a:rPr lang="fa-IR" sz="2000" dirty="0">
                <a:cs typeface="B Nazanin" panose="00000400000000000000" pitchFamily="2" charset="-78"/>
                <a:sym typeface="Wingdings" panose="05000000000000000000" pitchFamily="2" charset="2"/>
              </a:rPr>
              <a:t></a:t>
            </a:r>
            <a:endParaRPr lang="en-US" sz="2000" dirty="0">
              <a:cs typeface="B Nazanin" panose="00000400000000000000" pitchFamily="2" charset="-78"/>
            </a:endParaRPr>
          </a:p>
        </p:txBody>
      </p:sp>
      <p:sp>
        <p:nvSpPr>
          <p:cNvPr id="3" name="Title 2">
            <a:extLst>
              <a:ext uri="{FF2B5EF4-FFF2-40B4-BE49-F238E27FC236}">
                <a16:creationId xmlns:a16="http://schemas.microsoft.com/office/drawing/2014/main" id="{305B5F76-D7D5-2131-8DE8-5608390B5E7D}"/>
              </a:ext>
            </a:extLst>
          </p:cNvPr>
          <p:cNvSpPr>
            <a:spLocks noGrp="1"/>
          </p:cNvSpPr>
          <p:nvPr>
            <p:ph type="title"/>
          </p:nvPr>
        </p:nvSpPr>
        <p:spPr/>
        <p:txBody>
          <a:bodyPr/>
          <a:lstStyle/>
          <a:p>
            <a:pPr algn="r" rtl="1"/>
            <a:r>
              <a:rPr lang="en-US" sz="2800" dirty="0">
                <a:solidFill>
                  <a:srgbClr val="C39113"/>
                </a:solidFill>
              </a:rPr>
              <a:t>Enhanced Switch</a:t>
            </a:r>
          </a:p>
        </p:txBody>
      </p:sp>
      <p:pic>
        <p:nvPicPr>
          <p:cNvPr id="5" name="Picture 4">
            <a:extLst>
              <a:ext uri="{FF2B5EF4-FFF2-40B4-BE49-F238E27FC236}">
                <a16:creationId xmlns:a16="http://schemas.microsoft.com/office/drawing/2014/main" id="{B1276628-CE4E-31EC-8B18-A5B355208BDD}"/>
              </a:ext>
            </a:extLst>
          </p:cNvPr>
          <p:cNvPicPr>
            <a:picLocks noChangeAspect="1"/>
          </p:cNvPicPr>
          <p:nvPr/>
        </p:nvPicPr>
        <p:blipFill>
          <a:blip r:embed="rId2"/>
          <a:stretch>
            <a:fillRect/>
          </a:stretch>
        </p:blipFill>
        <p:spPr>
          <a:xfrm>
            <a:off x="1425514" y="2293528"/>
            <a:ext cx="6292971" cy="1640706"/>
          </a:xfrm>
          <a:prstGeom prst="rect">
            <a:avLst/>
          </a:prstGeom>
        </p:spPr>
      </p:pic>
    </p:spTree>
    <p:extLst>
      <p:ext uri="{BB962C8B-B14F-4D97-AF65-F5344CB8AC3E}">
        <p14:creationId xmlns:p14="http://schemas.microsoft.com/office/powerpoint/2010/main" val="1400146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1FE48E9-48C4-EA5B-A0DF-E71A21BEB4E6}"/>
              </a:ext>
            </a:extLst>
          </p:cNvPr>
          <p:cNvSpPr>
            <a:spLocks noGrp="1"/>
          </p:cNvSpPr>
          <p:nvPr>
            <p:ph type="subTitle" idx="1"/>
          </p:nvPr>
        </p:nvSpPr>
        <p:spPr>
          <a:xfrm>
            <a:off x="724930" y="1358483"/>
            <a:ext cx="7710900" cy="3455700"/>
          </a:xfrm>
        </p:spPr>
        <p:txBody>
          <a:bodyPr/>
          <a:lstStyle/>
          <a:p>
            <a:pPr algn="r" rtl="1"/>
            <a:r>
              <a:rPr lang="fa-IR" sz="2000" dirty="0">
                <a:cs typeface="B Nazanin" panose="00000400000000000000" pitchFamily="2" charset="-78"/>
              </a:rPr>
              <a:t>در زبان جاوا، عبارت </a:t>
            </a:r>
            <a:r>
              <a:rPr lang="en-US" sz="2000" dirty="0">
                <a:cs typeface="B Nazanin" panose="00000400000000000000" pitchFamily="2" charset="-78"/>
              </a:rPr>
              <a:t>ternary </a:t>
            </a:r>
            <a:r>
              <a:rPr lang="fa-IR" sz="2000" dirty="0">
                <a:cs typeface="B Nazanin" panose="00000400000000000000" pitchFamily="2" charset="-78"/>
              </a:rPr>
              <a:t> (سه‌گانه) یک شکل فشرده از دستور شرطی </a:t>
            </a:r>
            <a:r>
              <a:rPr lang="en-US" sz="2000" dirty="0">
                <a:cs typeface="B Nazanin" panose="00000400000000000000" pitchFamily="2" charset="-78"/>
              </a:rPr>
              <a:t>if-else </a:t>
            </a:r>
            <a:r>
              <a:rPr lang="fa-IR" sz="2000" dirty="0">
                <a:cs typeface="B Nazanin" panose="00000400000000000000" pitchFamily="2" charset="-78"/>
              </a:rPr>
              <a:t>است. این عبارت برای انجام یک انتخاب سریع بین دو مقدار مختلف بر اساس یک شرط استفاده می‌شود.</a:t>
            </a:r>
          </a:p>
          <a:p>
            <a:pPr algn="r" rtl="1"/>
            <a:r>
              <a:rPr lang="fa-IR" sz="2000" dirty="0">
                <a:cs typeface="B Nazanin" panose="00000400000000000000" pitchFamily="2" charset="-78"/>
              </a:rPr>
              <a:t>اگر شرط</a:t>
            </a:r>
            <a:r>
              <a:rPr lang="en-US" sz="2000" dirty="0">
                <a:cs typeface="B Nazanin" panose="00000400000000000000" pitchFamily="2" charset="-78"/>
              </a:rPr>
              <a:t> (</a:t>
            </a:r>
            <a:r>
              <a:rPr lang="en-US" sz="2000" dirty="0" err="1">
                <a:cs typeface="B Nazanin" panose="00000400000000000000" pitchFamily="2" charset="-78"/>
              </a:rPr>
              <a:t>i</a:t>
            </a:r>
            <a:r>
              <a:rPr lang="en-US" sz="2000" dirty="0">
                <a:cs typeface="B Nazanin" panose="00000400000000000000" pitchFamily="2" charset="-78"/>
              </a:rPr>
              <a:t> == 8)</a:t>
            </a:r>
            <a:r>
              <a:rPr lang="fa-IR" sz="2000" dirty="0">
                <a:cs typeface="B Nazanin" panose="00000400000000000000" pitchFamily="2" charset="-78"/>
              </a:rPr>
              <a:t> برقرار باشد </a:t>
            </a:r>
            <a:r>
              <a:rPr lang="en-US" sz="2000" dirty="0">
                <a:cs typeface="B Nazanin" panose="00000400000000000000" pitchFamily="2" charset="-78"/>
              </a:rPr>
              <a:t>ternary </a:t>
            </a:r>
            <a:r>
              <a:rPr lang="fa-IR" sz="2000" dirty="0">
                <a:cs typeface="B Nazanin" panose="00000400000000000000" pitchFamily="2" charset="-78"/>
              </a:rPr>
              <a:t> مقدار 8 میگیرد و اگر برقرار نباشد </a:t>
            </a:r>
            <a:r>
              <a:rPr lang="en-US" sz="2000" dirty="0">
                <a:cs typeface="B Nazanin" panose="00000400000000000000" pitchFamily="2" charset="-78"/>
              </a:rPr>
              <a:t>ternary </a:t>
            </a:r>
            <a:r>
              <a:rPr lang="fa-IR" sz="2000" dirty="0">
                <a:cs typeface="B Nazanin" panose="00000400000000000000" pitchFamily="2" charset="-78"/>
              </a:rPr>
              <a:t>مقدار 0 میگیرد </a:t>
            </a:r>
          </a:p>
        </p:txBody>
      </p:sp>
      <p:sp>
        <p:nvSpPr>
          <p:cNvPr id="3" name="Title 2">
            <a:extLst>
              <a:ext uri="{FF2B5EF4-FFF2-40B4-BE49-F238E27FC236}">
                <a16:creationId xmlns:a16="http://schemas.microsoft.com/office/drawing/2014/main" id="{1B1CC16B-437A-ECE1-47FD-46113BE3BD81}"/>
              </a:ext>
            </a:extLst>
          </p:cNvPr>
          <p:cNvSpPr>
            <a:spLocks noGrp="1"/>
          </p:cNvSpPr>
          <p:nvPr>
            <p:ph type="title"/>
          </p:nvPr>
        </p:nvSpPr>
        <p:spPr/>
        <p:txBody>
          <a:bodyPr/>
          <a:lstStyle/>
          <a:p>
            <a:pPr algn="r" rtl="1"/>
            <a:r>
              <a:rPr lang="en-US" sz="2800" dirty="0">
                <a:solidFill>
                  <a:srgbClr val="C39113"/>
                </a:solidFill>
              </a:rPr>
              <a:t>Ternary statement</a:t>
            </a:r>
            <a:br>
              <a:rPr lang="en-US" sz="2800" dirty="0">
                <a:solidFill>
                  <a:srgbClr val="C39113"/>
                </a:solidFill>
              </a:rPr>
            </a:br>
            <a:endParaRPr lang="en-US" sz="2800" dirty="0">
              <a:solidFill>
                <a:srgbClr val="C39113"/>
              </a:solidFill>
            </a:endParaRPr>
          </a:p>
        </p:txBody>
      </p:sp>
      <p:pic>
        <p:nvPicPr>
          <p:cNvPr id="5" name="Picture 4">
            <a:extLst>
              <a:ext uri="{FF2B5EF4-FFF2-40B4-BE49-F238E27FC236}">
                <a16:creationId xmlns:a16="http://schemas.microsoft.com/office/drawing/2014/main" id="{AB96BEB3-3114-6028-9F61-07E0BACE8C43}"/>
              </a:ext>
            </a:extLst>
          </p:cNvPr>
          <p:cNvPicPr>
            <a:picLocks noChangeAspect="1"/>
          </p:cNvPicPr>
          <p:nvPr/>
        </p:nvPicPr>
        <p:blipFill>
          <a:blip r:embed="rId2"/>
          <a:stretch>
            <a:fillRect/>
          </a:stretch>
        </p:blipFill>
        <p:spPr>
          <a:xfrm>
            <a:off x="2539850" y="3558569"/>
            <a:ext cx="3372321" cy="695422"/>
          </a:xfrm>
          <a:prstGeom prst="rect">
            <a:avLst/>
          </a:prstGeom>
        </p:spPr>
      </p:pic>
    </p:spTree>
    <p:extLst>
      <p:ext uri="{BB962C8B-B14F-4D97-AF65-F5344CB8AC3E}">
        <p14:creationId xmlns:p14="http://schemas.microsoft.com/office/powerpoint/2010/main" val="879515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49"/>
          <p:cNvSpPr txBox="1">
            <a:spLocks noGrp="1"/>
          </p:cNvSpPr>
          <p:nvPr>
            <p:ph type="title"/>
          </p:nvPr>
        </p:nvSpPr>
        <p:spPr>
          <a:xfrm>
            <a:off x="713225" y="2122600"/>
            <a:ext cx="7297500" cy="9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C39113"/>
                </a:solidFill>
              </a:rPr>
              <a:t>Loops</a:t>
            </a:r>
            <a:endParaRPr dirty="0">
              <a:solidFill>
                <a:srgbClr val="C39113"/>
              </a:solidFill>
            </a:endParaRPr>
          </a:p>
        </p:txBody>
      </p:sp>
      <p:grpSp>
        <p:nvGrpSpPr>
          <p:cNvPr id="1951" name="Google Shape;1951;p49"/>
          <p:cNvGrpSpPr/>
          <p:nvPr/>
        </p:nvGrpSpPr>
        <p:grpSpPr>
          <a:xfrm>
            <a:off x="-1238838" y="-2814271"/>
            <a:ext cx="6191222" cy="6569036"/>
            <a:chOff x="-1238838" y="-2814271"/>
            <a:chExt cx="6191222" cy="6569036"/>
          </a:xfrm>
        </p:grpSpPr>
        <p:pic>
          <p:nvPicPr>
            <p:cNvPr id="1952" name="Google Shape;1952;p49"/>
            <p:cNvPicPr preferRelativeResize="0"/>
            <p:nvPr/>
          </p:nvPicPr>
          <p:blipFill rotWithShape="1">
            <a:blip r:embed="rId3">
              <a:alphaModFix/>
            </a:blip>
            <a:srcRect l="16960" t="24718" r="7121" b="26177"/>
            <a:stretch/>
          </p:blipFill>
          <p:spPr>
            <a:xfrm flipH="1">
              <a:off x="-860279" y="-1155525"/>
              <a:ext cx="3615750" cy="2759625"/>
            </a:xfrm>
            <a:prstGeom prst="rect">
              <a:avLst/>
            </a:prstGeom>
            <a:noFill/>
            <a:ln>
              <a:noFill/>
            </a:ln>
          </p:spPr>
        </p:pic>
        <p:grpSp>
          <p:nvGrpSpPr>
            <p:cNvPr id="1953" name="Google Shape;1953;p49"/>
            <p:cNvGrpSpPr/>
            <p:nvPr/>
          </p:nvGrpSpPr>
          <p:grpSpPr>
            <a:xfrm>
              <a:off x="-1238838" y="-2814271"/>
              <a:ext cx="6191222" cy="6569036"/>
              <a:chOff x="-1238838" y="-2814271"/>
              <a:chExt cx="6191222" cy="6569036"/>
            </a:xfrm>
          </p:grpSpPr>
          <p:sp>
            <p:nvSpPr>
              <p:cNvPr id="1954" name="Google Shape;1954;p49"/>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9"/>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49"/>
              <p:cNvGrpSpPr/>
              <p:nvPr/>
            </p:nvGrpSpPr>
            <p:grpSpPr>
              <a:xfrm>
                <a:off x="3010374" y="1407525"/>
                <a:ext cx="196674" cy="196585"/>
                <a:chOff x="1101075" y="2142375"/>
                <a:chExt cx="439200" cy="439100"/>
              </a:xfrm>
            </p:grpSpPr>
            <p:sp>
              <p:nvSpPr>
                <p:cNvPr id="1958" name="Google Shape;1958;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9"/>
              <p:cNvGrpSpPr/>
              <p:nvPr/>
            </p:nvGrpSpPr>
            <p:grpSpPr>
              <a:xfrm>
                <a:off x="1890399" y="1114475"/>
                <a:ext cx="196674" cy="196585"/>
                <a:chOff x="1101075" y="2142375"/>
                <a:chExt cx="439200" cy="439100"/>
              </a:xfrm>
            </p:grpSpPr>
            <p:sp>
              <p:nvSpPr>
                <p:cNvPr id="1961" name="Google Shape;1961;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49"/>
              <p:cNvGrpSpPr/>
              <p:nvPr/>
            </p:nvGrpSpPr>
            <p:grpSpPr>
              <a:xfrm>
                <a:off x="2755474" y="1114475"/>
                <a:ext cx="196674" cy="196585"/>
                <a:chOff x="1101075" y="2142375"/>
                <a:chExt cx="439200" cy="439100"/>
              </a:xfrm>
            </p:grpSpPr>
            <p:sp>
              <p:nvSpPr>
                <p:cNvPr id="1964" name="Google Shape;1964;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49"/>
              <p:cNvGrpSpPr/>
              <p:nvPr/>
            </p:nvGrpSpPr>
            <p:grpSpPr>
              <a:xfrm>
                <a:off x="1290099" y="539500"/>
                <a:ext cx="196674" cy="196585"/>
                <a:chOff x="1101075" y="2142375"/>
                <a:chExt cx="439200" cy="439100"/>
              </a:xfrm>
            </p:grpSpPr>
            <p:sp>
              <p:nvSpPr>
                <p:cNvPr id="1967" name="Google Shape;1967;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49"/>
              <p:cNvGrpSpPr/>
              <p:nvPr/>
            </p:nvGrpSpPr>
            <p:grpSpPr>
              <a:xfrm>
                <a:off x="2022774" y="671500"/>
                <a:ext cx="196674" cy="196585"/>
                <a:chOff x="1101075" y="2142375"/>
                <a:chExt cx="439200" cy="439100"/>
              </a:xfrm>
            </p:grpSpPr>
            <p:sp>
              <p:nvSpPr>
                <p:cNvPr id="1970" name="Google Shape;1970;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2" name="Google Shape;1972;p49"/>
          <p:cNvGrpSpPr/>
          <p:nvPr/>
        </p:nvGrpSpPr>
        <p:grpSpPr>
          <a:xfrm>
            <a:off x="4571996" y="2268220"/>
            <a:ext cx="5022035" cy="4764449"/>
            <a:chOff x="4571996" y="2268220"/>
            <a:chExt cx="5022035" cy="4764449"/>
          </a:xfrm>
        </p:grpSpPr>
        <p:pic>
          <p:nvPicPr>
            <p:cNvPr id="1973" name="Google Shape;1973;p49"/>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974" name="Google Shape;1974;p49"/>
            <p:cNvGrpSpPr/>
            <p:nvPr/>
          </p:nvGrpSpPr>
          <p:grpSpPr>
            <a:xfrm rot="10800000">
              <a:off x="4571996" y="2268220"/>
              <a:ext cx="5022035" cy="4764449"/>
              <a:chOff x="-494406" y="-1584825"/>
              <a:chExt cx="4397193" cy="4171657"/>
            </a:xfrm>
          </p:grpSpPr>
          <p:grpSp>
            <p:nvGrpSpPr>
              <p:cNvPr id="1975" name="Google Shape;1975;p49"/>
              <p:cNvGrpSpPr/>
              <p:nvPr/>
            </p:nvGrpSpPr>
            <p:grpSpPr>
              <a:xfrm>
                <a:off x="245875" y="-51824"/>
                <a:ext cx="208200" cy="1824700"/>
                <a:chOff x="1040050" y="3812126"/>
                <a:chExt cx="208200" cy="1824700"/>
              </a:xfrm>
            </p:grpSpPr>
            <p:sp>
              <p:nvSpPr>
                <p:cNvPr id="1976" name="Google Shape;1976;p49"/>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9"/>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49"/>
              <p:cNvGrpSpPr/>
              <p:nvPr/>
            </p:nvGrpSpPr>
            <p:grpSpPr>
              <a:xfrm rot="-8100000">
                <a:off x="540898" y="-1172741"/>
                <a:ext cx="2552124" cy="3347490"/>
                <a:chOff x="2976325" y="908175"/>
                <a:chExt cx="4028179" cy="5283555"/>
              </a:xfrm>
            </p:grpSpPr>
            <p:sp>
              <p:nvSpPr>
                <p:cNvPr id="1979" name="Google Shape;1979;p49"/>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9"/>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9"/>
              <p:cNvGrpSpPr/>
              <p:nvPr/>
            </p:nvGrpSpPr>
            <p:grpSpPr>
              <a:xfrm>
                <a:off x="-1" y="621223"/>
                <a:ext cx="699940" cy="478601"/>
                <a:chOff x="39722" y="4349021"/>
                <a:chExt cx="1061964" cy="726143"/>
              </a:xfrm>
            </p:grpSpPr>
            <p:grpSp>
              <p:nvGrpSpPr>
                <p:cNvPr id="1983" name="Google Shape;1983;p49"/>
                <p:cNvGrpSpPr/>
                <p:nvPr/>
              </p:nvGrpSpPr>
              <p:grpSpPr>
                <a:xfrm rot="2700000">
                  <a:off x="140502" y="4460924"/>
                  <a:ext cx="524584" cy="502337"/>
                  <a:chOff x="1189791" y="-1767331"/>
                  <a:chExt cx="904284" cy="865933"/>
                </a:xfrm>
              </p:grpSpPr>
              <p:sp>
                <p:nvSpPr>
                  <p:cNvPr id="1984" name="Google Shape;198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49"/>
                  <p:cNvGrpSpPr/>
                  <p:nvPr/>
                </p:nvGrpSpPr>
                <p:grpSpPr>
                  <a:xfrm>
                    <a:off x="1232795" y="-1740829"/>
                    <a:ext cx="717621" cy="717392"/>
                    <a:chOff x="1483457" y="3953671"/>
                    <a:chExt cx="717621" cy="717392"/>
                  </a:xfrm>
                </p:grpSpPr>
                <p:sp>
                  <p:nvSpPr>
                    <p:cNvPr id="1986" name="Google Shape;198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1" name="Google Shape;199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49"/>
              <p:cNvGrpSpPr/>
              <p:nvPr/>
            </p:nvGrpSpPr>
            <p:grpSpPr>
              <a:xfrm>
                <a:off x="955673" y="11"/>
                <a:ext cx="592576" cy="405260"/>
                <a:chOff x="39722" y="4349021"/>
                <a:chExt cx="1061964" cy="726143"/>
              </a:xfrm>
            </p:grpSpPr>
            <p:grpSp>
              <p:nvGrpSpPr>
                <p:cNvPr id="1993" name="Google Shape;1993;p49"/>
                <p:cNvGrpSpPr/>
                <p:nvPr/>
              </p:nvGrpSpPr>
              <p:grpSpPr>
                <a:xfrm rot="2700000">
                  <a:off x="140502" y="4460924"/>
                  <a:ext cx="524584" cy="502337"/>
                  <a:chOff x="1189791" y="-1767331"/>
                  <a:chExt cx="904284" cy="865933"/>
                </a:xfrm>
              </p:grpSpPr>
              <p:sp>
                <p:nvSpPr>
                  <p:cNvPr id="1994" name="Google Shape;199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9"/>
                  <p:cNvGrpSpPr/>
                  <p:nvPr/>
                </p:nvGrpSpPr>
                <p:grpSpPr>
                  <a:xfrm>
                    <a:off x="1232795" y="-1740829"/>
                    <a:ext cx="717621" cy="717392"/>
                    <a:chOff x="1483457" y="3953671"/>
                    <a:chExt cx="717621" cy="717392"/>
                  </a:xfrm>
                </p:grpSpPr>
                <p:sp>
                  <p:nvSpPr>
                    <p:cNvPr id="1996" name="Google Shape;199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9"/>
              <p:cNvGrpSpPr/>
              <p:nvPr/>
            </p:nvGrpSpPr>
            <p:grpSpPr>
              <a:xfrm>
                <a:off x="441574" y="-36652"/>
                <a:ext cx="699940" cy="478601"/>
                <a:chOff x="39722" y="4349021"/>
                <a:chExt cx="1061964" cy="726143"/>
              </a:xfrm>
            </p:grpSpPr>
            <p:grpSp>
              <p:nvGrpSpPr>
                <p:cNvPr id="2003" name="Google Shape;2003;p49"/>
                <p:cNvGrpSpPr/>
                <p:nvPr/>
              </p:nvGrpSpPr>
              <p:grpSpPr>
                <a:xfrm rot="2700000">
                  <a:off x="140502" y="4460924"/>
                  <a:ext cx="524584" cy="502337"/>
                  <a:chOff x="1189791" y="-1767331"/>
                  <a:chExt cx="904284" cy="865933"/>
                </a:xfrm>
              </p:grpSpPr>
              <p:sp>
                <p:nvSpPr>
                  <p:cNvPr id="2004" name="Google Shape;200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49"/>
                  <p:cNvGrpSpPr/>
                  <p:nvPr/>
                </p:nvGrpSpPr>
                <p:grpSpPr>
                  <a:xfrm>
                    <a:off x="1232795" y="-1740829"/>
                    <a:ext cx="717621" cy="717392"/>
                    <a:chOff x="1483457" y="3953671"/>
                    <a:chExt cx="717621" cy="717392"/>
                  </a:xfrm>
                </p:grpSpPr>
                <p:sp>
                  <p:nvSpPr>
                    <p:cNvPr id="2006" name="Google Shape;200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1" name="Google Shape;201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49"/>
              <p:cNvGrpSpPr/>
              <p:nvPr/>
            </p:nvGrpSpPr>
            <p:grpSpPr>
              <a:xfrm>
                <a:off x="-494406" y="-252396"/>
                <a:ext cx="1741563" cy="1288563"/>
                <a:chOff x="-494406" y="-252396"/>
                <a:chExt cx="1741563" cy="1288563"/>
              </a:xfrm>
            </p:grpSpPr>
            <p:sp>
              <p:nvSpPr>
                <p:cNvPr id="2013" name="Google Shape;2013;p49"/>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5" name="Google Shape;2015;p49"/>
            <p:cNvGrpSpPr/>
            <p:nvPr/>
          </p:nvGrpSpPr>
          <p:grpSpPr>
            <a:xfrm>
              <a:off x="5643425" y="4968525"/>
              <a:ext cx="439200" cy="439100"/>
              <a:chOff x="1101075" y="2142375"/>
              <a:chExt cx="439200" cy="439100"/>
            </a:xfrm>
          </p:grpSpPr>
          <p:sp>
            <p:nvSpPr>
              <p:cNvPr id="2016" name="Google Shape;2016;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8" name="Google Shape;2018;p49"/>
          <p:cNvGrpSpPr/>
          <p:nvPr/>
        </p:nvGrpSpPr>
        <p:grpSpPr>
          <a:xfrm>
            <a:off x="774450" y="3019701"/>
            <a:ext cx="5944442" cy="134100"/>
            <a:chOff x="774450" y="3019701"/>
            <a:chExt cx="5944442" cy="134100"/>
          </a:xfrm>
        </p:grpSpPr>
        <p:sp>
          <p:nvSpPr>
            <p:cNvPr id="2019" name="Google Shape;2019;p49"/>
            <p:cNvSpPr/>
            <p:nvPr/>
          </p:nvSpPr>
          <p:spPr>
            <a:xfrm>
              <a:off x="6584792"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0" name="Google Shape;2020;p49"/>
            <p:cNvCxnSpPr/>
            <p:nvPr/>
          </p:nvCxnSpPr>
          <p:spPr>
            <a:xfrm>
              <a:off x="774450" y="3086750"/>
              <a:ext cx="5848200" cy="0"/>
            </a:xfrm>
            <a:prstGeom prst="straightConnector1">
              <a:avLst/>
            </a:prstGeom>
            <a:noFill/>
            <a:ln w="9525" cap="flat" cmpd="sng">
              <a:solidFill>
                <a:schemeClr val="dk2"/>
              </a:solidFill>
              <a:prstDash val="solid"/>
              <a:round/>
              <a:headEnd type="none" w="med" len="med"/>
              <a:tailEnd type="none" w="med" len="med"/>
            </a:ln>
          </p:spPr>
        </p:cxnSp>
        <p:sp>
          <p:nvSpPr>
            <p:cNvPr id="2021" name="Google Shape;2021;p49"/>
            <p:cNvSpPr/>
            <p:nvPr/>
          </p:nvSpPr>
          <p:spPr>
            <a:xfrm>
              <a:off x="6614904"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32121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49"/>
          <p:cNvSpPr txBox="1">
            <a:spLocks noGrp="1"/>
          </p:cNvSpPr>
          <p:nvPr>
            <p:ph type="title"/>
          </p:nvPr>
        </p:nvSpPr>
        <p:spPr>
          <a:xfrm>
            <a:off x="713225" y="2122600"/>
            <a:ext cx="7297500" cy="9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C39113"/>
                </a:solidFill>
              </a:rPr>
              <a:t>JDK JRE JVM</a:t>
            </a:r>
            <a:endParaRPr dirty="0">
              <a:solidFill>
                <a:srgbClr val="C39113"/>
              </a:solidFill>
            </a:endParaRPr>
          </a:p>
        </p:txBody>
      </p:sp>
      <p:grpSp>
        <p:nvGrpSpPr>
          <p:cNvPr id="1951" name="Google Shape;1951;p49"/>
          <p:cNvGrpSpPr/>
          <p:nvPr/>
        </p:nvGrpSpPr>
        <p:grpSpPr>
          <a:xfrm>
            <a:off x="-1238838" y="-2814271"/>
            <a:ext cx="6191222" cy="6569036"/>
            <a:chOff x="-1238838" y="-2814271"/>
            <a:chExt cx="6191222" cy="6569036"/>
          </a:xfrm>
        </p:grpSpPr>
        <p:pic>
          <p:nvPicPr>
            <p:cNvPr id="1952" name="Google Shape;1952;p49"/>
            <p:cNvPicPr preferRelativeResize="0"/>
            <p:nvPr/>
          </p:nvPicPr>
          <p:blipFill rotWithShape="1">
            <a:blip r:embed="rId3">
              <a:alphaModFix/>
            </a:blip>
            <a:srcRect l="16960" t="24718" r="7121" b="26177"/>
            <a:stretch/>
          </p:blipFill>
          <p:spPr>
            <a:xfrm flipH="1">
              <a:off x="-860279" y="-1155525"/>
              <a:ext cx="3615750" cy="2759625"/>
            </a:xfrm>
            <a:prstGeom prst="rect">
              <a:avLst/>
            </a:prstGeom>
            <a:noFill/>
            <a:ln>
              <a:noFill/>
            </a:ln>
          </p:spPr>
        </p:pic>
        <p:grpSp>
          <p:nvGrpSpPr>
            <p:cNvPr id="1953" name="Google Shape;1953;p49"/>
            <p:cNvGrpSpPr/>
            <p:nvPr/>
          </p:nvGrpSpPr>
          <p:grpSpPr>
            <a:xfrm>
              <a:off x="-1238838" y="-2814271"/>
              <a:ext cx="6191222" cy="6569036"/>
              <a:chOff x="-1238838" y="-2814271"/>
              <a:chExt cx="6191222" cy="6569036"/>
            </a:xfrm>
          </p:grpSpPr>
          <p:sp>
            <p:nvSpPr>
              <p:cNvPr id="1954" name="Google Shape;1954;p49"/>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9"/>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49"/>
              <p:cNvGrpSpPr/>
              <p:nvPr/>
            </p:nvGrpSpPr>
            <p:grpSpPr>
              <a:xfrm>
                <a:off x="3010374" y="1407525"/>
                <a:ext cx="196674" cy="196585"/>
                <a:chOff x="1101075" y="2142375"/>
                <a:chExt cx="439200" cy="439100"/>
              </a:xfrm>
            </p:grpSpPr>
            <p:sp>
              <p:nvSpPr>
                <p:cNvPr id="1958" name="Google Shape;1958;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9"/>
              <p:cNvGrpSpPr/>
              <p:nvPr/>
            </p:nvGrpSpPr>
            <p:grpSpPr>
              <a:xfrm>
                <a:off x="1890399" y="1114475"/>
                <a:ext cx="196674" cy="196585"/>
                <a:chOff x="1101075" y="2142375"/>
                <a:chExt cx="439200" cy="439100"/>
              </a:xfrm>
            </p:grpSpPr>
            <p:sp>
              <p:nvSpPr>
                <p:cNvPr id="1961" name="Google Shape;1961;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49"/>
              <p:cNvGrpSpPr/>
              <p:nvPr/>
            </p:nvGrpSpPr>
            <p:grpSpPr>
              <a:xfrm>
                <a:off x="2755474" y="1114475"/>
                <a:ext cx="196674" cy="196585"/>
                <a:chOff x="1101075" y="2142375"/>
                <a:chExt cx="439200" cy="439100"/>
              </a:xfrm>
            </p:grpSpPr>
            <p:sp>
              <p:nvSpPr>
                <p:cNvPr id="1964" name="Google Shape;1964;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49"/>
              <p:cNvGrpSpPr/>
              <p:nvPr/>
            </p:nvGrpSpPr>
            <p:grpSpPr>
              <a:xfrm>
                <a:off x="1290099" y="539500"/>
                <a:ext cx="196674" cy="196585"/>
                <a:chOff x="1101075" y="2142375"/>
                <a:chExt cx="439200" cy="439100"/>
              </a:xfrm>
            </p:grpSpPr>
            <p:sp>
              <p:nvSpPr>
                <p:cNvPr id="1967" name="Google Shape;1967;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49"/>
              <p:cNvGrpSpPr/>
              <p:nvPr/>
            </p:nvGrpSpPr>
            <p:grpSpPr>
              <a:xfrm>
                <a:off x="2022774" y="671500"/>
                <a:ext cx="196674" cy="196585"/>
                <a:chOff x="1101075" y="2142375"/>
                <a:chExt cx="439200" cy="439100"/>
              </a:xfrm>
            </p:grpSpPr>
            <p:sp>
              <p:nvSpPr>
                <p:cNvPr id="1970" name="Google Shape;1970;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2" name="Google Shape;1972;p49"/>
          <p:cNvGrpSpPr/>
          <p:nvPr/>
        </p:nvGrpSpPr>
        <p:grpSpPr>
          <a:xfrm>
            <a:off x="4571996" y="2268220"/>
            <a:ext cx="5022035" cy="4764449"/>
            <a:chOff x="4571996" y="2268220"/>
            <a:chExt cx="5022035" cy="4764449"/>
          </a:xfrm>
        </p:grpSpPr>
        <p:pic>
          <p:nvPicPr>
            <p:cNvPr id="1973" name="Google Shape;1973;p49"/>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974" name="Google Shape;1974;p49"/>
            <p:cNvGrpSpPr/>
            <p:nvPr/>
          </p:nvGrpSpPr>
          <p:grpSpPr>
            <a:xfrm rot="10800000">
              <a:off x="4571996" y="2268220"/>
              <a:ext cx="5022035" cy="4764449"/>
              <a:chOff x="-494406" y="-1584825"/>
              <a:chExt cx="4397193" cy="4171657"/>
            </a:xfrm>
          </p:grpSpPr>
          <p:grpSp>
            <p:nvGrpSpPr>
              <p:cNvPr id="1975" name="Google Shape;1975;p49"/>
              <p:cNvGrpSpPr/>
              <p:nvPr/>
            </p:nvGrpSpPr>
            <p:grpSpPr>
              <a:xfrm>
                <a:off x="245875" y="-51824"/>
                <a:ext cx="208200" cy="1824700"/>
                <a:chOff x="1040050" y="3812126"/>
                <a:chExt cx="208200" cy="1824700"/>
              </a:xfrm>
            </p:grpSpPr>
            <p:sp>
              <p:nvSpPr>
                <p:cNvPr id="1976" name="Google Shape;1976;p49"/>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9"/>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49"/>
              <p:cNvGrpSpPr/>
              <p:nvPr/>
            </p:nvGrpSpPr>
            <p:grpSpPr>
              <a:xfrm rot="-8100000">
                <a:off x="540898" y="-1172741"/>
                <a:ext cx="2552124" cy="3347490"/>
                <a:chOff x="2976325" y="908175"/>
                <a:chExt cx="4028179" cy="5283555"/>
              </a:xfrm>
            </p:grpSpPr>
            <p:sp>
              <p:nvSpPr>
                <p:cNvPr id="1979" name="Google Shape;1979;p49"/>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9"/>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9"/>
              <p:cNvGrpSpPr/>
              <p:nvPr/>
            </p:nvGrpSpPr>
            <p:grpSpPr>
              <a:xfrm>
                <a:off x="-1" y="621223"/>
                <a:ext cx="699940" cy="478601"/>
                <a:chOff x="39722" y="4349021"/>
                <a:chExt cx="1061964" cy="726143"/>
              </a:xfrm>
            </p:grpSpPr>
            <p:grpSp>
              <p:nvGrpSpPr>
                <p:cNvPr id="1983" name="Google Shape;1983;p49"/>
                <p:cNvGrpSpPr/>
                <p:nvPr/>
              </p:nvGrpSpPr>
              <p:grpSpPr>
                <a:xfrm rot="2700000">
                  <a:off x="140502" y="4460924"/>
                  <a:ext cx="524584" cy="502337"/>
                  <a:chOff x="1189791" y="-1767331"/>
                  <a:chExt cx="904284" cy="865933"/>
                </a:xfrm>
              </p:grpSpPr>
              <p:sp>
                <p:nvSpPr>
                  <p:cNvPr id="1984" name="Google Shape;198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49"/>
                  <p:cNvGrpSpPr/>
                  <p:nvPr/>
                </p:nvGrpSpPr>
                <p:grpSpPr>
                  <a:xfrm>
                    <a:off x="1232795" y="-1740829"/>
                    <a:ext cx="717621" cy="717392"/>
                    <a:chOff x="1483457" y="3953671"/>
                    <a:chExt cx="717621" cy="717392"/>
                  </a:xfrm>
                </p:grpSpPr>
                <p:sp>
                  <p:nvSpPr>
                    <p:cNvPr id="1986" name="Google Shape;198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1" name="Google Shape;199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49"/>
              <p:cNvGrpSpPr/>
              <p:nvPr/>
            </p:nvGrpSpPr>
            <p:grpSpPr>
              <a:xfrm>
                <a:off x="955673" y="11"/>
                <a:ext cx="592576" cy="405260"/>
                <a:chOff x="39722" y="4349021"/>
                <a:chExt cx="1061964" cy="726143"/>
              </a:xfrm>
            </p:grpSpPr>
            <p:grpSp>
              <p:nvGrpSpPr>
                <p:cNvPr id="1993" name="Google Shape;1993;p49"/>
                <p:cNvGrpSpPr/>
                <p:nvPr/>
              </p:nvGrpSpPr>
              <p:grpSpPr>
                <a:xfrm rot="2700000">
                  <a:off x="140502" y="4460924"/>
                  <a:ext cx="524584" cy="502337"/>
                  <a:chOff x="1189791" y="-1767331"/>
                  <a:chExt cx="904284" cy="865933"/>
                </a:xfrm>
              </p:grpSpPr>
              <p:sp>
                <p:nvSpPr>
                  <p:cNvPr id="1994" name="Google Shape;199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9"/>
                  <p:cNvGrpSpPr/>
                  <p:nvPr/>
                </p:nvGrpSpPr>
                <p:grpSpPr>
                  <a:xfrm>
                    <a:off x="1232795" y="-1740829"/>
                    <a:ext cx="717621" cy="717392"/>
                    <a:chOff x="1483457" y="3953671"/>
                    <a:chExt cx="717621" cy="717392"/>
                  </a:xfrm>
                </p:grpSpPr>
                <p:sp>
                  <p:nvSpPr>
                    <p:cNvPr id="1996" name="Google Shape;199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9"/>
              <p:cNvGrpSpPr/>
              <p:nvPr/>
            </p:nvGrpSpPr>
            <p:grpSpPr>
              <a:xfrm>
                <a:off x="441574" y="-36652"/>
                <a:ext cx="699940" cy="478601"/>
                <a:chOff x="39722" y="4349021"/>
                <a:chExt cx="1061964" cy="726143"/>
              </a:xfrm>
            </p:grpSpPr>
            <p:grpSp>
              <p:nvGrpSpPr>
                <p:cNvPr id="2003" name="Google Shape;2003;p49"/>
                <p:cNvGrpSpPr/>
                <p:nvPr/>
              </p:nvGrpSpPr>
              <p:grpSpPr>
                <a:xfrm rot="2700000">
                  <a:off x="140502" y="4460924"/>
                  <a:ext cx="524584" cy="502337"/>
                  <a:chOff x="1189791" y="-1767331"/>
                  <a:chExt cx="904284" cy="865933"/>
                </a:xfrm>
              </p:grpSpPr>
              <p:sp>
                <p:nvSpPr>
                  <p:cNvPr id="2004" name="Google Shape;200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49"/>
                  <p:cNvGrpSpPr/>
                  <p:nvPr/>
                </p:nvGrpSpPr>
                <p:grpSpPr>
                  <a:xfrm>
                    <a:off x="1232795" y="-1740829"/>
                    <a:ext cx="717621" cy="717392"/>
                    <a:chOff x="1483457" y="3953671"/>
                    <a:chExt cx="717621" cy="717392"/>
                  </a:xfrm>
                </p:grpSpPr>
                <p:sp>
                  <p:nvSpPr>
                    <p:cNvPr id="2006" name="Google Shape;200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1" name="Google Shape;201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49"/>
              <p:cNvGrpSpPr/>
              <p:nvPr/>
            </p:nvGrpSpPr>
            <p:grpSpPr>
              <a:xfrm>
                <a:off x="-494406" y="-252396"/>
                <a:ext cx="1741563" cy="1288563"/>
                <a:chOff x="-494406" y="-252396"/>
                <a:chExt cx="1741563" cy="1288563"/>
              </a:xfrm>
            </p:grpSpPr>
            <p:sp>
              <p:nvSpPr>
                <p:cNvPr id="2013" name="Google Shape;2013;p49"/>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5" name="Google Shape;2015;p49"/>
            <p:cNvGrpSpPr/>
            <p:nvPr/>
          </p:nvGrpSpPr>
          <p:grpSpPr>
            <a:xfrm>
              <a:off x="5643425" y="4968525"/>
              <a:ext cx="439200" cy="439100"/>
              <a:chOff x="1101075" y="2142375"/>
              <a:chExt cx="439200" cy="439100"/>
            </a:xfrm>
          </p:grpSpPr>
          <p:sp>
            <p:nvSpPr>
              <p:cNvPr id="2016" name="Google Shape;2016;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8" name="Google Shape;2018;p49"/>
          <p:cNvGrpSpPr/>
          <p:nvPr/>
        </p:nvGrpSpPr>
        <p:grpSpPr>
          <a:xfrm>
            <a:off x="774450" y="3019701"/>
            <a:ext cx="5944442" cy="134100"/>
            <a:chOff x="774450" y="3019701"/>
            <a:chExt cx="5944442" cy="134100"/>
          </a:xfrm>
        </p:grpSpPr>
        <p:sp>
          <p:nvSpPr>
            <p:cNvPr id="2019" name="Google Shape;2019;p49"/>
            <p:cNvSpPr/>
            <p:nvPr/>
          </p:nvSpPr>
          <p:spPr>
            <a:xfrm>
              <a:off x="6584792"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0" name="Google Shape;2020;p49"/>
            <p:cNvCxnSpPr/>
            <p:nvPr/>
          </p:nvCxnSpPr>
          <p:spPr>
            <a:xfrm>
              <a:off x="774450" y="3086750"/>
              <a:ext cx="5848200" cy="0"/>
            </a:xfrm>
            <a:prstGeom prst="straightConnector1">
              <a:avLst/>
            </a:prstGeom>
            <a:noFill/>
            <a:ln w="9525" cap="flat" cmpd="sng">
              <a:solidFill>
                <a:schemeClr val="dk2"/>
              </a:solidFill>
              <a:prstDash val="solid"/>
              <a:round/>
              <a:headEnd type="none" w="med" len="med"/>
              <a:tailEnd type="none" w="med" len="med"/>
            </a:ln>
          </p:spPr>
        </p:cxnSp>
        <p:sp>
          <p:nvSpPr>
            <p:cNvPr id="2021" name="Google Shape;2021;p49"/>
            <p:cNvSpPr/>
            <p:nvPr/>
          </p:nvSpPr>
          <p:spPr>
            <a:xfrm>
              <a:off x="6614904"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4A5C0-5A7C-40C7-A856-A2C97C31F2D0}"/>
              </a:ext>
            </a:extLst>
          </p:cNvPr>
          <p:cNvSpPr>
            <a:spLocks noGrp="1"/>
          </p:cNvSpPr>
          <p:nvPr>
            <p:ph type="subTitle" idx="1"/>
          </p:nvPr>
        </p:nvSpPr>
        <p:spPr/>
        <p:txBody>
          <a:bodyPr/>
          <a:lstStyle/>
          <a:p>
            <a:pPr marL="139700" indent="0" algn="r" rtl="1">
              <a:buNone/>
            </a:pPr>
            <a:r>
              <a:rPr lang="fa-IR" sz="2000" dirty="0">
                <a:cs typeface="B Nazanin" panose="00000400000000000000" pitchFamily="2" charset="-78"/>
              </a:rPr>
              <a:t>مانند </a:t>
            </a:r>
            <a:r>
              <a:rPr lang="fa-IR" sz="2000">
                <a:cs typeface="B Nazanin" panose="00000400000000000000" pitchFamily="2" charset="-78"/>
              </a:rPr>
              <a:t>زبان </a:t>
            </a:r>
            <a:r>
              <a:rPr lang="en-US" sz="2000">
                <a:cs typeface="B Nazanin" panose="00000400000000000000" pitchFamily="2" charset="-78"/>
              </a:rPr>
              <a:t>c</a:t>
            </a:r>
            <a:r>
              <a:rPr lang="fa-IR" sz="2000">
                <a:cs typeface="B Nazanin" panose="00000400000000000000" pitchFamily="2" charset="-78"/>
              </a:rPr>
              <a:t> :</a:t>
            </a:r>
            <a:endParaRPr lang="en-US" sz="2000" dirty="0">
              <a:cs typeface="B Nazanin" panose="00000400000000000000" pitchFamily="2" charset="-78"/>
            </a:endParaRPr>
          </a:p>
        </p:txBody>
      </p:sp>
      <p:sp>
        <p:nvSpPr>
          <p:cNvPr id="3" name="Title 2">
            <a:extLst>
              <a:ext uri="{FF2B5EF4-FFF2-40B4-BE49-F238E27FC236}">
                <a16:creationId xmlns:a16="http://schemas.microsoft.com/office/drawing/2014/main" id="{49E29785-A7B1-03B9-08B2-844D8D00936A}"/>
              </a:ext>
            </a:extLst>
          </p:cNvPr>
          <p:cNvSpPr>
            <a:spLocks noGrp="1"/>
          </p:cNvSpPr>
          <p:nvPr>
            <p:ph type="title"/>
          </p:nvPr>
        </p:nvSpPr>
        <p:spPr/>
        <p:txBody>
          <a:bodyPr/>
          <a:lstStyle/>
          <a:p>
            <a:pPr algn="r" rtl="1"/>
            <a:r>
              <a:rPr lang="en-US" sz="2800" dirty="0">
                <a:solidFill>
                  <a:srgbClr val="C39113"/>
                </a:solidFill>
              </a:rPr>
              <a:t>f</a:t>
            </a:r>
            <a:r>
              <a:rPr lang="en-US" sz="2800">
                <a:solidFill>
                  <a:srgbClr val="C39113"/>
                </a:solidFill>
              </a:rPr>
              <a:t>or </a:t>
            </a:r>
            <a:r>
              <a:rPr lang="en-US" sz="2800" dirty="0">
                <a:solidFill>
                  <a:srgbClr val="C39113"/>
                </a:solidFill>
              </a:rPr>
              <a:t>loop</a:t>
            </a:r>
          </a:p>
        </p:txBody>
      </p:sp>
      <p:pic>
        <p:nvPicPr>
          <p:cNvPr id="7" name="Picture 6">
            <a:extLst>
              <a:ext uri="{FF2B5EF4-FFF2-40B4-BE49-F238E27FC236}">
                <a16:creationId xmlns:a16="http://schemas.microsoft.com/office/drawing/2014/main" id="{9E2189E5-D3F7-39E6-0351-2FBA33272D92}"/>
              </a:ext>
            </a:extLst>
          </p:cNvPr>
          <p:cNvPicPr>
            <a:picLocks noChangeAspect="1"/>
          </p:cNvPicPr>
          <p:nvPr/>
        </p:nvPicPr>
        <p:blipFill>
          <a:blip r:embed="rId2"/>
          <a:stretch>
            <a:fillRect/>
          </a:stretch>
        </p:blipFill>
        <p:spPr>
          <a:xfrm>
            <a:off x="1468729" y="1904121"/>
            <a:ext cx="6199891" cy="1706983"/>
          </a:xfrm>
          <a:prstGeom prst="rect">
            <a:avLst/>
          </a:prstGeom>
        </p:spPr>
      </p:pic>
    </p:spTree>
    <p:extLst>
      <p:ext uri="{BB962C8B-B14F-4D97-AF65-F5344CB8AC3E}">
        <p14:creationId xmlns:p14="http://schemas.microsoft.com/office/powerpoint/2010/main" val="949663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7C1F49-9B0B-7C46-E12E-C726CA44DE13}"/>
              </a:ext>
            </a:extLst>
          </p:cNvPr>
          <p:cNvSpPr>
            <a:spLocks noGrp="1"/>
          </p:cNvSpPr>
          <p:nvPr>
            <p:ph type="title"/>
          </p:nvPr>
        </p:nvSpPr>
        <p:spPr/>
        <p:txBody>
          <a:bodyPr/>
          <a:lstStyle/>
          <a:p>
            <a:pPr algn="r" rtl="1"/>
            <a:r>
              <a:rPr lang="en-US" dirty="0">
                <a:solidFill>
                  <a:srgbClr val="C39113"/>
                </a:solidFill>
              </a:rPr>
              <a:t>for each</a:t>
            </a:r>
          </a:p>
        </p:txBody>
      </p:sp>
      <p:pic>
        <p:nvPicPr>
          <p:cNvPr id="5" name="Picture 4">
            <a:extLst>
              <a:ext uri="{FF2B5EF4-FFF2-40B4-BE49-F238E27FC236}">
                <a16:creationId xmlns:a16="http://schemas.microsoft.com/office/drawing/2014/main" id="{EA664D12-758F-606D-AC33-4C21D3358272}"/>
              </a:ext>
            </a:extLst>
          </p:cNvPr>
          <p:cNvPicPr>
            <a:picLocks noChangeAspect="1"/>
          </p:cNvPicPr>
          <p:nvPr/>
        </p:nvPicPr>
        <p:blipFill>
          <a:blip r:embed="rId2"/>
          <a:stretch>
            <a:fillRect/>
          </a:stretch>
        </p:blipFill>
        <p:spPr>
          <a:xfrm>
            <a:off x="1476739" y="1546108"/>
            <a:ext cx="5988648" cy="2051284"/>
          </a:xfrm>
          <a:prstGeom prst="rect">
            <a:avLst/>
          </a:prstGeom>
        </p:spPr>
      </p:pic>
    </p:spTree>
    <p:extLst>
      <p:ext uri="{BB962C8B-B14F-4D97-AF65-F5344CB8AC3E}">
        <p14:creationId xmlns:p14="http://schemas.microsoft.com/office/powerpoint/2010/main" val="2629753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D8B96D-19F9-166C-0E94-CEB23616A641}"/>
              </a:ext>
            </a:extLst>
          </p:cNvPr>
          <p:cNvSpPr>
            <a:spLocks noGrp="1"/>
          </p:cNvSpPr>
          <p:nvPr>
            <p:ph type="title"/>
          </p:nvPr>
        </p:nvSpPr>
        <p:spPr/>
        <p:txBody>
          <a:bodyPr/>
          <a:lstStyle/>
          <a:p>
            <a:pPr algn="r" rtl="1"/>
            <a:r>
              <a:rPr lang="en-US" sz="2800" dirty="0">
                <a:solidFill>
                  <a:srgbClr val="C39113"/>
                </a:solidFill>
              </a:rPr>
              <a:t>while</a:t>
            </a:r>
          </a:p>
        </p:txBody>
      </p:sp>
      <p:pic>
        <p:nvPicPr>
          <p:cNvPr id="5" name="Picture 4">
            <a:extLst>
              <a:ext uri="{FF2B5EF4-FFF2-40B4-BE49-F238E27FC236}">
                <a16:creationId xmlns:a16="http://schemas.microsoft.com/office/drawing/2014/main" id="{989D9887-01A6-7213-7D89-C92C41490E89}"/>
              </a:ext>
            </a:extLst>
          </p:cNvPr>
          <p:cNvPicPr>
            <a:picLocks noChangeAspect="1"/>
          </p:cNvPicPr>
          <p:nvPr/>
        </p:nvPicPr>
        <p:blipFill>
          <a:blip r:embed="rId2"/>
          <a:stretch>
            <a:fillRect/>
          </a:stretch>
        </p:blipFill>
        <p:spPr>
          <a:xfrm>
            <a:off x="1005057" y="1432993"/>
            <a:ext cx="7425718" cy="2410587"/>
          </a:xfrm>
          <a:prstGeom prst="rect">
            <a:avLst/>
          </a:prstGeom>
        </p:spPr>
      </p:pic>
    </p:spTree>
    <p:extLst>
      <p:ext uri="{BB962C8B-B14F-4D97-AF65-F5344CB8AC3E}">
        <p14:creationId xmlns:p14="http://schemas.microsoft.com/office/powerpoint/2010/main" val="3717778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B37CD05-B64E-57AA-AF92-360AE1F29DBB}"/>
              </a:ext>
            </a:extLst>
          </p:cNvPr>
          <p:cNvSpPr>
            <a:spLocks noGrp="1"/>
          </p:cNvSpPr>
          <p:nvPr>
            <p:ph type="subTitle" idx="1"/>
          </p:nvPr>
        </p:nvSpPr>
        <p:spPr/>
        <p:txBody>
          <a:bodyPr/>
          <a:lstStyle/>
          <a:p>
            <a:pPr algn="r" rtl="1"/>
            <a:r>
              <a:rPr lang="fa-IR" sz="2000">
                <a:cs typeface="B Nazanin" panose="00000400000000000000" pitchFamily="2" charset="-78"/>
              </a:rPr>
              <a:t>بدنه بلوک </a:t>
            </a:r>
            <a:r>
              <a:rPr lang="en-US" sz="2000">
                <a:cs typeface="B Nazanin" panose="00000400000000000000" pitchFamily="2" charset="-78"/>
              </a:rPr>
              <a:t>do</a:t>
            </a:r>
            <a:r>
              <a:rPr lang="fa-IR" sz="2000">
                <a:cs typeface="B Nazanin" panose="00000400000000000000" pitchFamily="2" charset="-78"/>
              </a:rPr>
              <a:t> حداقل </a:t>
            </a:r>
            <a:r>
              <a:rPr lang="fa-IR" sz="2000" dirty="0">
                <a:cs typeface="B Nazanin" panose="00000400000000000000" pitchFamily="2" charset="-78"/>
              </a:rPr>
              <a:t>یک بار </a:t>
            </a:r>
            <a:r>
              <a:rPr lang="fa-IR" sz="2000">
                <a:cs typeface="B Nazanin" panose="00000400000000000000" pitchFamily="2" charset="-78"/>
              </a:rPr>
              <a:t>اجرا می‌شود</a:t>
            </a:r>
            <a:r>
              <a:rPr lang="en-US" sz="2000">
                <a:cs typeface="B Nazanin" panose="00000400000000000000" pitchFamily="2" charset="-78"/>
              </a:rPr>
              <a:t>:</a:t>
            </a:r>
            <a:endParaRPr lang="en-US" sz="2000" dirty="0">
              <a:cs typeface="B Nazanin" panose="00000400000000000000" pitchFamily="2" charset="-78"/>
            </a:endParaRPr>
          </a:p>
        </p:txBody>
      </p:sp>
      <p:sp>
        <p:nvSpPr>
          <p:cNvPr id="3" name="Title 2">
            <a:extLst>
              <a:ext uri="{FF2B5EF4-FFF2-40B4-BE49-F238E27FC236}">
                <a16:creationId xmlns:a16="http://schemas.microsoft.com/office/drawing/2014/main" id="{D4B55B94-EC0C-6CFA-8A1B-E2BD5A116A06}"/>
              </a:ext>
            </a:extLst>
          </p:cNvPr>
          <p:cNvSpPr>
            <a:spLocks noGrp="1"/>
          </p:cNvSpPr>
          <p:nvPr>
            <p:ph type="title"/>
          </p:nvPr>
        </p:nvSpPr>
        <p:spPr/>
        <p:txBody>
          <a:bodyPr/>
          <a:lstStyle/>
          <a:p>
            <a:pPr algn="r" rtl="1"/>
            <a:r>
              <a:rPr lang="en-US" sz="2800" dirty="0">
                <a:solidFill>
                  <a:srgbClr val="C39113"/>
                </a:solidFill>
              </a:rPr>
              <a:t>Do while</a:t>
            </a:r>
          </a:p>
        </p:txBody>
      </p:sp>
      <p:pic>
        <p:nvPicPr>
          <p:cNvPr id="5" name="Picture 4">
            <a:extLst>
              <a:ext uri="{FF2B5EF4-FFF2-40B4-BE49-F238E27FC236}">
                <a16:creationId xmlns:a16="http://schemas.microsoft.com/office/drawing/2014/main" id="{325EF91A-06AD-E1B2-A4AA-B84B83614D63}"/>
              </a:ext>
            </a:extLst>
          </p:cNvPr>
          <p:cNvPicPr>
            <a:picLocks noChangeAspect="1"/>
          </p:cNvPicPr>
          <p:nvPr/>
        </p:nvPicPr>
        <p:blipFill>
          <a:blip r:embed="rId2"/>
          <a:stretch>
            <a:fillRect/>
          </a:stretch>
        </p:blipFill>
        <p:spPr>
          <a:xfrm>
            <a:off x="1506438" y="1777766"/>
            <a:ext cx="6004947" cy="2548862"/>
          </a:xfrm>
          <a:prstGeom prst="rect">
            <a:avLst/>
          </a:prstGeom>
        </p:spPr>
      </p:pic>
    </p:spTree>
    <p:extLst>
      <p:ext uri="{BB962C8B-B14F-4D97-AF65-F5344CB8AC3E}">
        <p14:creationId xmlns:p14="http://schemas.microsoft.com/office/powerpoint/2010/main" val="3584002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49"/>
          <p:cNvSpPr txBox="1">
            <a:spLocks noGrp="1"/>
          </p:cNvSpPr>
          <p:nvPr>
            <p:ph type="title"/>
          </p:nvPr>
        </p:nvSpPr>
        <p:spPr>
          <a:xfrm>
            <a:off x="713225" y="2122600"/>
            <a:ext cx="7297500" cy="9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C39113"/>
                </a:solidFill>
              </a:rPr>
              <a:t>Data Types</a:t>
            </a:r>
            <a:endParaRPr dirty="0">
              <a:solidFill>
                <a:srgbClr val="C39113"/>
              </a:solidFill>
            </a:endParaRPr>
          </a:p>
        </p:txBody>
      </p:sp>
      <p:grpSp>
        <p:nvGrpSpPr>
          <p:cNvPr id="1951" name="Google Shape;1951;p49"/>
          <p:cNvGrpSpPr/>
          <p:nvPr/>
        </p:nvGrpSpPr>
        <p:grpSpPr>
          <a:xfrm>
            <a:off x="-1238838" y="-2814271"/>
            <a:ext cx="6191222" cy="6569036"/>
            <a:chOff x="-1238838" y="-2814271"/>
            <a:chExt cx="6191222" cy="6569036"/>
          </a:xfrm>
        </p:grpSpPr>
        <p:pic>
          <p:nvPicPr>
            <p:cNvPr id="1952" name="Google Shape;1952;p49"/>
            <p:cNvPicPr preferRelativeResize="0"/>
            <p:nvPr/>
          </p:nvPicPr>
          <p:blipFill rotWithShape="1">
            <a:blip r:embed="rId3">
              <a:alphaModFix/>
            </a:blip>
            <a:srcRect l="16960" t="24718" r="7121" b="26177"/>
            <a:stretch/>
          </p:blipFill>
          <p:spPr>
            <a:xfrm flipH="1">
              <a:off x="-860279" y="-1155525"/>
              <a:ext cx="3615750" cy="2759625"/>
            </a:xfrm>
            <a:prstGeom prst="rect">
              <a:avLst/>
            </a:prstGeom>
            <a:noFill/>
            <a:ln>
              <a:noFill/>
            </a:ln>
          </p:spPr>
        </p:pic>
        <p:grpSp>
          <p:nvGrpSpPr>
            <p:cNvPr id="1953" name="Google Shape;1953;p49"/>
            <p:cNvGrpSpPr/>
            <p:nvPr/>
          </p:nvGrpSpPr>
          <p:grpSpPr>
            <a:xfrm>
              <a:off x="-1238838" y="-2814271"/>
              <a:ext cx="6191222" cy="6569036"/>
              <a:chOff x="-1238838" y="-2814271"/>
              <a:chExt cx="6191222" cy="6569036"/>
            </a:xfrm>
          </p:grpSpPr>
          <p:sp>
            <p:nvSpPr>
              <p:cNvPr id="1954" name="Google Shape;1954;p49"/>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9"/>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49"/>
              <p:cNvGrpSpPr/>
              <p:nvPr/>
            </p:nvGrpSpPr>
            <p:grpSpPr>
              <a:xfrm>
                <a:off x="3010374" y="1407525"/>
                <a:ext cx="196674" cy="196585"/>
                <a:chOff x="1101075" y="2142375"/>
                <a:chExt cx="439200" cy="439100"/>
              </a:xfrm>
            </p:grpSpPr>
            <p:sp>
              <p:nvSpPr>
                <p:cNvPr id="1958" name="Google Shape;1958;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9"/>
              <p:cNvGrpSpPr/>
              <p:nvPr/>
            </p:nvGrpSpPr>
            <p:grpSpPr>
              <a:xfrm>
                <a:off x="1890399" y="1114475"/>
                <a:ext cx="196674" cy="196585"/>
                <a:chOff x="1101075" y="2142375"/>
                <a:chExt cx="439200" cy="439100"/>
              </a:xfrm>
            </p:grpSpPr>
            <p:sp>
              <p:nvSpPr>
                <p:cNvPr id="1961" name="Google Shape;1961;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49"/>
              <p:cNvGrpSpPr/>
              <p:nvPr/>
            </p:nvGrpSpPr>
            <p:grpSpPr>
              <a:xfrm>
                <a:off x="2755474" y="1114475"/>
                <a:ext cx="196674" cy="196585"/>
                <a:chOff x="1101075" y="2142375"/>
                <a:chExt cx="439200" cy="439100"/>
              </a:xfrm>
            </p:grpSpPr>
            <p:sp>
              <p:nvSpPr>
                <p:cNvPr id="1964" name="Google Shape;1964;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49"/>
              <p:cNvGrpSpPr/>
              <p:nvPr/>
            </p:nvGrpSpPr>
            <p:grpSpPr>
              <a:xfrm>
                <a:off x="1290099" y="539500"/>
                <a:ext cx="196674" cy="196585"/>
                <a:chOff x="1101075" y="2142375"/>
                <a:chExt cx="439200" cy="439100"/>
              </a:xfrm>
            </p:grpSpPr>
            <p:sp>
              <p:nvSpPr>
                <p:cNvPr id="1967" name="Google Shape;1967;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49"/>
              <p:cNvGrpSpPr/>
              <p:nvPr/>
            </p:nvGrpSpPr>
            <p:grpSpPr>
              <a:xfrm>
                <a:off x="2022774" y="671500"/>
                <a:ext cx="196674" cy="196585"/>
                <a:chOff x="1101075" y="2142375"/>
                <a:chExt cx="439200" cy="439100"/>
              </a:xfrm>
            </p:grpSpPr>
            <p:sp>
              <p:nvSpPr>
                <p:cNvPr id="1970" name="Google Shape;1970;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2" name="Google Shape;1972;p49"/>
          <p:cNvGrpSpPr/>
          <p:nvPr/>
        </p:nvGrpSpPr>
        <p:grpSpPr>
          <a:xfrm>
            <a:off x="4571996" y="2268220"/>
            <a:ext cx="5022035" cy="4764449"/>
            <a:chOff x="4571996" y="2268220"/>
            <a:chExt cx="5022035" cy="4764449"/>
          </a:xfrm>
        </p:grpSpPr>
        <p:pic>
          <p:nvPicPr>
            <p:cNvPr id="1973" name="Google Shape;1973;p49"/>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974" name="Google Shape;1974;p49"/>
            <p:cNvGrpSpPr/>
            <p:nvPr/>
          </p:nvGrpSpPr>
          <p:grpSpPr>
            <a:xfrm rot="10800000">
              <a:off x="4571996" y="2268220"/>
              <a:ext cx="5022035" cy="4764449"/>
              <a:chOff x="-494406" y="-1584825"/>
              <a:chExt cx="4397193" cy="4171657"/>
            </a:xfrm>
          </p:grpSpPr>
          <p:grpSp>
            <p:nvGrpSpPr>
              <p:cNvPr id="1975" name="Google Shape;1975;p49"/>
              <p:cNvGrpSpPr/>
              <p:nvPr/>
            </p:nvGrpSpPr>
            <p:grpSpPr>
              <a:xfrm>
                <a:off x="245875" y="-51824"/>
                <a:ext cx="208200" cy="1824700"/>
                <a:chOff x="1040050" y="3812126"/>
                <a:chExt cx="208200" cy="1824700"/>
              </a:xfrm>
            </p:grpSpPr>
            <p:sp>
              <p:nvSpPr>
                <p:cNvPr id="1976" name="Google Shape;1976;p49"/>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9"/>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49"/>
              <p:cNvGrpSpPr/>
              <p:nvPr/>
            </p:nvGrpSpPr>
            <p:grpSpPr>
              <a:xfrm rot="-8100000">
                <a:off x="540898" y="-1172741"/>
                <a:ext cx="2552124" cy="3347490"/>
                <a:chOff x="2976325" y="908175"/>
                <a:chExt cx="4028179" cy="5283555"/>
              </a:xfrm>
            </p:grpSpPr>
            <p:sp>
              <p:nvSpPr>
                <p:cNvPr id="1979" name="Google Shape;1979;p49"/>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9"/>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9"/>
              <p:cNvGrpSpPr/>
              <p:nvPr/>
            </p:nvGrpSpPr>
            <p:grpSpPr>
              <a:xfrm>
                <a:off x="-1" y="621223"/>
                <a:ext cx="699940" cy="478601"/>
                <a:chOff x="39722" y="4349021"/>
                <a:chExt cx="1061964" cy="726143"/>
              </a:xfrm>
            </p:grpSpPr>
            <p:grpSp>
              <p:nvGrpSpPr>
                <p:cNvPr id="1983" name="Google Shape;1983;p49"/>
                <p:cNvGrpSpPr/>
                <p:nvPr/>
              </p:nvGrpSpPr>
              <p:grpSpPr>
                <a:xfrm rot="2700000">
                  <a:off x="140502" y="4460924"/>
                  <a:ext cx="524584" cy="502337"/>
                  <a:chOff x="1189791" y="-1767331"/>
                  <a:chExt cx="904284" cy="865933"/>
                </a:xfrm>
              </p:grpSpPr>
              <p:sp>
                <p:nvSpPr>
                  <p:cNvPr id="1984" name="Google Shape;198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49"/>
                  <p:cNvGrpSpPr/>
                  <p:nvPr/>
                </p:nvGrpSpPr>
                <p:grpSpPr>
                  <a:xfrm>
                    <a:off x="1232795" y="-1740829"/>
                    <a:ext cx="717621" cy="717392"/>
                    <a:chOff x="1483457" y="3953671"/>
                    <a:chExt cx="717621" cy="717392"/>
                  </a:xfrm>
                </p:grpSpPr>
                <p:sp>
                  <p:nvSpPr>
                    <p:cNvPr id="1986" name="Google Shape;198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1" name="Google Shape;199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49"/>
              <p:cNvGrpSpPr/>
              <p:nvPr/>
            </p:nvGrpSpPr>
            <p:grpSpPr>
              <a:xfrm>
                <a:off x="955673" y="11"/>
                <a:ext cx="592576" cy="405260"/>
                <a:chOff x="39722" y="4349021"/>
                <a:chExt cx="1061964" cy="726143"/>
              </a:xfrm>
            </p:grpSpPr>
            <p:grpSp>
              <p:nvGrpSpPr>
                <p:cNvPr id="1993" name="Google Shape;1993;p49"/>
                <p:cNvGrpSpPr/>
                <p:nvPr/>
              </p:nvGrpSpPr>
              <p:grpSpPr>
                <a:xfrm rot="2700000">
                  <a:off x="140502" y="4460924"/>
                  <a:ext cx="524584" cy="502337"/>
                  <a:chOff x="1189791" y="-1767331"/>
                  <a:chExt cx="904284" cy="865933"/>
                </a:xfrm>
              </p:grpSpPr>
              <p:sp>
                <p:nvSpPr>
                  <p:cNvPr id="1994" name="Google Shape;199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9"/>
                  <p:cNvGrpSpPr/>
                  <p:nvPr/>
                </p:nvGrpSpPr>
                <p:grpSpPr>
                  <a:xfrm>
                    <a:off x="1232795" y="-1740829"/>
                    <a:ext cx="717621" cy="717392"/>
                    <a:chOff x="1483457" y="3953671"/>
                    <a:chExt cx="717621" cy="717392"/>
                  </a:xfrm>
                </p:grpSpPr>
                <p:sp>
                  <p:nvSpPr>
                    <p:cNvPr id="1996" name="Google Shape;199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9"/>
              <p:cNvGrpSpPr/>
              <p:nvPr/>
            </p:nvGrpSpPr>
            <p:grpSpPr>
              <a:xfrm>
                <a:off x="441574" y="-36652"/>
                <a:ext cx="699940" cy="478601"/>
                <a:chOff x="39722" y="4349021"/>
                <a:chExt cx="1061964" cy="726143"/>
              </a:xfrm>
            </p:grpSpPr>
            <p:grpSp>
              <p:nvGrpSpPr>
                <p:cNvPr id="2003" name="Google Shape;2003;p49"/>
                <p:cNvGrpSpPr/>
                <p:nvPr/>
              </p:nvGrpSpPr>
              <p:grpSpPr>
                <a:xfrm rot="2700000">
                  <a:off x="140502" y="4460924"/>
                  <a:ext cx="524584" cy="502337"/>
                  <a:chOff x="1189791" y="-1767331"/>
                  <a:chExt cx="904284" cy="865933"/>
                </a:xfrm>
              </p:grpSpPr>
              <p:sp>
                <p:nvSpPr>
                  <p:cNvPr id="2004" name="Google Shape;200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49"/>
                  <p:cNvGrpSpPr/>
                  <p:nvPr/>
                </p:nvGrpSpPr>
                <p:grpSpPr>
                  <a:xfrm>
                    <a:off x="1232795" y="-1740829"/>
                    <a:ext cx="717621" cy="717392"/>
                    <a:chOff x="1483457" y="3953671"/>
                    <a:chExt cx="717621" cy="717392"/>
                  </a:xfrm>
                </p:grpSpPr>
                <p:sp>
                  <p:nvSpPr>
                    <p:cNvPr id="2006" name="Google Shape;200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1" name="Google Shape;201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49"/>
              <p:cNvGrpSpPr/>
              <p:nvPr/>
            </p:nvGrpSpPr>
            <p:grpSpPr>
              <a:xfrm>
                <a:off x="-494406" y="-252396"/>
                <a:ext cx="1741563" cy="1288563"/>
                <a:chOff x="-494406" y="-252396"/>
                <a:chExt cx="1741563" cy="1288563"/>
              </a:xfrm>
            </p:grpSpPr>
            <p:sp>
              <p:nvSpPr>
                <p:cNvPr id="2013" name="Google Shape;2013;p49"/>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5" name="Google Shape;2015;p49"/>
            <p:cNvGrpSpPr/>
            <p:nvPr/>
          </p:nvGrpSpPr>
          <p:grpSpPr>
            <a:xfrm>
              <a:off x="5643425" y="4968525"/>
              <a:ext cx="439200" cy="439100"/>
              <a:chOff x="1101075" y="2142375"/>
              <a:chExt cx="439200" cy="439100"/>
            </a:xfrm>
          </p:grpSpPr>
          <p:sp>
            <p:nvSpPr>
              <p:cNvPr id="2016" name="Google Shape;2016;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8" name="Google Shape;2018;p49"/>
          <p:cNvGrpSpPr/>
          <p:nvPr/>
        </p:nvGrpSpPr>
        <p:grpSpPr>
          <a:xfrm>
            <a:off x="774450" y="3019701"/>
            <a:ext cx="5944442" cy="134100"/>
            <a:chOff x="774450" y="3019701"/>
            <a:chExt cx="5944442" cy="134100"/>
          </a:xfrm>
        </p:grpSpPr>
        <p:sp>
          <p:nvSpPr>
            <p:cNvPr id="2019" name="Google Shape;2019;p49"/>
            <p:cNvSpPr/>
            <p:nvPr/>
          </p:nvSpPr>
          <p:spPr>
            <a:xfrm>
              <a:off x="6584792"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0" name="Google Shape;2020;p49"/>
            <p:cNvCxnSpPr/>
            <p:nvPr/>
          </p:nvCxnSpPr>
          <p:spPr>
            <a:xfrm>
              <a:off x="774450" y="3086750"/>
              <a:ext cx="5848200" cy="0"/>
            </a:xfrm>
            <a:prstGeom prst="straightConnector1">
              <a:avLst/>
            </a:prstGeom>
            <a:noFill/>
            <a:ln w="9525" cap="flat" cmpd="sng">
              <a:solidFill>
                <a:schemeClr val="dk2"/>
              </a:solidFill>
              <a:prstDash val="solid"/>
              <a:round/>
              <a:headEnd type="none" w="med" len="med"/>
              <a:tailEnd type="none" w="med" len="med"/>
            </a:ln>
          </p:spPr>
        </p:cxnSp>
        <p:sp>
          <p:nvSpPr>
            <p:cNvPr id="2021" name="Google Shape;2021;p49"/>
            <p:cNvSpPr/>
            <p:nvPr/>
          </p:nvSpPr>
          <p:spPr>
            <a:xfrm>
              <a:off x="6614904"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80924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ABD35E0-233F-6942-6103-99850E37FC27}"/>
              </a:ext>
            </a:extLst>
          </p:cNvPr>
          <p:cNvSpPr>
            <a:spLocks noGrp="1"/>
          </p:cNvSpPr>
          <p:nvPr>
            <p:ph type="subTitle" idx="1"/>
          </p:nvPr>
        </p:nvSpPr>
        <p:spPr/>
        <p:txBody>
          <a:bodyPr/>
          <a:lstStyle/>
          <a:p>
            <a:pPr marL="139700" indent="0" algn="r" rtl="1">
              <a:buNone/>
            </a:pPr>
            <a:r>
              <a:rPr lang="fa-IR" sz="2000">
                <a:cs typeface="B Nazanin" panose="00000400000000000000" pitchFamily="2" charset="-78"/>
              </a:rPr>
              <a:t>در جاوا </a:t>
            </a:r>
            <a:r>
              <a:rPr lang="fa-IR" sz="2000" dirty="0">
                <a:cs typeface="B Nazanin" panose="00000400000000000000" pitchFamily="2" charset="-78"/>
              </a:rPr>
              <a:t>داده‌ها به انواع مختلفی تقسیم می‌شوند تا مشخص شود چه نوع مقداری می‌تواند در متغیر ذخیره شود. این نوع داده‌ها به دو دسته‌ی کلی </a:t>
            </a:r>
            <a:r>
              <a:rPr lang="fa-IR" sz="2000">
                <a:cs typeface="B Nazanin" panose="00000400000000000000" pitchFamily="2" charset="-78"/>
              </a:rPr>
              <a:t>تقسیم می‌شوند.</a:t>
            </a:r>
            <a:endParaRPr lang="fa-IR" sz="2000" dirty="0">
              <a:cs typeface="B Nazanin" panose="00000400000000000000" pitchFamily="2" charset="-78"/>
            </a:endParaRPr>
          </a:p>
          <a:p>
            <a:pPr marL="139700" indent="0" algn="r" rtl="1">
              <a:buNone/>
            </a:pPr>
            <a:r>
              <a:rPr lang="fa-IR" sz="2000">
                <a:cs typeface="B Nazanin" panose="00000400000000000000" pitchFamily="2" charset="-78"/>
              </a:rPr>
              <a:t>1. نوع داده اولیه (</a:t>
            </a:r>
            <a:r>
              <a:rPr lang="en-US" sz="2000">
                <a:cs typeface="B Nazanin" panose="00000400000000000000" pitchFamily="2" charset="-78"/>
              </a:rPr>
              <a:t>Primitive Data Type</a:t>
            </a:r>
            <a:r>
              <a:rPr lang="fa-IR" sz="2000">
                <a:cs typeface="B Nazanin" panose="00000400000000000000" pitchFamily="2" charset="-78"/>
              </a:rPr>
              <a:t>) : این </a:t>
            </a:r>
            <a:r>
              <a:rPr lang="fa-IR" sz="2000" dirty="0">
                <a:cs typeface="B Nazanin" panose="00000400000000000000" pitchFamily="2" charset="-78"/>
              </a:rPr>
              <a:t>نوع داده‌ها ساده و از پیش تعریف شده‌اند و به‌طور مستقیم مقادیر را ذخیره می‌کنند. جاوا ۸ نوع داده‌ی </a:t>
            </a:r>
            <a:r>
              <a:rPr lang="fa-IR" sz="2000">
                <a:cs typeface="B Nazanin" panose="00000400000000000000" pitchFamily="2" charset="-78"/>
              </a:rPr>
              <a:t>اولیه دارد که در گذشته با همگی آن‌ها آشنا شده اید:</a:t>
            </a:r>
          </a:p>
          <a:p>
            <a:pPr marL="139700" indent="0">
              <a:buNone/>
            </a:pPr>
            <a:r>
              <a:rPr lang="en-US" sz="2000">
                <a:cs typeface="B Nazanin" panose="00000400000000000000" pitchFamily="2" charset="-78"/>
              </a:rPr>
              <a:t>int, bool, char, byte, short, long, float, double</a:t>
            </a:r>
            <a:endParaRPr lang="fa-IR" sz="2000" dirty="0">
              <a:cs typeface="B Nazanin" panose="00000400000000000000" pitchFamily="2" charset="-78"/>
            </a:endParaRPr>
          </a:p>
          <a:p>
            <a:pPr marL="139700" indent="0" algn="r" rtl="1">
              <a:buNone/>
            </a:pPr>
            <a:endParaRPr lang="en-US" sz="2000" dirty="0">
              <a:cs typeface="B Nazanin" panose="00000400000000000000" pitchFamily="2" charset="-78"/>
            </a:endParaRPr>
          </a:p>
          <a:p>
            <a:pPr marL="139700" indent="0" algn="r" rtl="1">
              <a:buNone/>
            </a:pPr>
            <a:r>
              <a:rPr lang="fa-IR" sz="2000">
                <a:cs typeface="B Nazanin" panose="00000400000000000000" pitchFamily="2" charset="-78"/>
              </a:rPr>
              <a:t>2. نوع داده غیر اولیه (</a:t>
            </a:r>
            <a:r>
              <a:rPr lang="en-US" sz="2000">
                <a:cs typeface="B Nazanin" panose="00000400000000000000" pitchFamily="2" charset="-78"/>
              </a:rPr>
              <a:t>Non-Primitive Data Type</a:t>
            </a:r>
            <a:r>
              <a:rPr lang="fa-IR" sz="2000">
                <a:cs typeface="B Nazanin" panose="00000400000000000000" pitchFamily="2" charset="-78"/>
              </a:rPr>
              <a:t>): این </a:t>
            </a:r>
            <a:r>
              <a:rPr lang="fa-IR" sz="2000" dirty="0">
                <a:cs typeface="B Nazanin" panose="00000400000000000000" pitchFamily="2" charset="-78"/>
              </a:rPr>
              <a:t>نوع داده‌ها به </a:t>
            </a:r>
            <a:r>
              <a:rPr lang="fa-IR" sz="2000" b="1" dirty="0">
                <a:cs typeface="B Nazanin" panose="00000400000000000000" pitchFamily="2" charset="-78"/>
              </a:rPr>
              <a:t>آبجکت‌ها </a:t>
            </a:r>
            <a:r>
              <a:rPr lang="en-US" sz="2000" b="1" dirty="0">
                <a:cs typeface="B Nazanin" panose="00000400000000000000" pitchFamily="2" charset="-78"/>
              </a:rPr>
              <a:t>(</a:t>
            </a:r>
            <a:r>
              <a:rPr lang="en-US" sz="2000" b="1">
                <a:cs typeface="B Nazanin" panose="00000400000000000000" pitchFamily="2" charset="-78"/>
              </a:rPr>
              <a:t>objects)</a:t>
            </a:r>
            <a:r>
              <a:rPr lang="fa-IR" sz="2000" b="1">
                <a:cs typeface="B Nazanin" panose="00000400000000000000" pitchFamily="2" charset="-78"/>
              </a:rPr>
              <a:t> </a:t>
            </a:r>
            <a:r>
              <a:rPr lang="en-US" sz="2000">
                <a:cs typeface="B Nazanin" panose="00000400000000000000" pitchFamily="2" charset="-78"/>
              </a:rPr>
              <a:t> </a:t>
            </a:r>
            <a:r>
              <a:rPr lang="fa-IR" sz="2000" dirty="0">
                <a:cs typeface="B Nazanin" panose="00000400000000000000" pitchFamily="2" charset="-78"/>
              </a:rPr>
              <a:t>اشاره می‌کنند و خودشان آدرس حافظه‌ی آبجکت را ذخیره می‌کنند، نه </a:t>
            </a:r>
            <a:r>
              <a:rPr lang="fa-IR" sz="2000">
                <a:cs typeface="B Nazanin" panose="00000400000000000000" pitchFamily="2" charset="-78"/>
              </a:rPr>
              <a:t>مقدار مستقیم.</a:t>
            </a:r>
            <a:endParaRPr lang="fa-IR" sz="2000" dirty="0">
              <a:cs typeface="B Nazanin" panose="00000400000000000000" pitchFamily="2" charset="-78"/>
            </a:endParaRPr>
          </a:p>
          <a:p>
            <a:pPr algn="r" rtl="1"/>
            <a:endParaRPr lang="en-US" sz="1600" dirty="0">
              <a:cs typeface="B Nazanin" panose="00000400000000000000" pitchFamily="2" charset="-78"/>
            </a:endParaRPr>
          </a:p>
        </p:txBody>
      </p:sp>
      <p:sp>
        <p:nvSpPr>
          <p:cNvPr id="3" name="Title 2">
            <a:extLst>
              <a:ext uri="{FF2B5EF4-FFF2-40B4-BE49-F238E27FC236}">
                <a16:creationId xmlns:a16="http://schemas.microsoft.com/office/drawing/2014/main" id="{A81891BB-8A72-3555-E546-C4188746B43A}"/>
              </a:ext>
            </a:extLst>
          </p:cNvPr>
          <p:cNvSpPr>
            <a:spLocks noGrp="1"/>
          </p:cNvSpPr>
          <p:nvPr>
            <p:ph type="title"/>
          </p:nvPr>
        </p:nvSpPr>
        <p:spPr/>
        <p:txBody>
          <a:bodyPr/>
          <a:lstStyle/>
          <a:p>
            <a:pPr algn="r" rtl="1"/>
            <a:r>
              <a:rPr lang="fa-IR" sz="2800">
                <a:solidFill>
                  <a:srgbClr val="C39113"/>
                </a:solidFill>
              </a:rPr>
              <a:t> </a:t>
            </a:r>
            <a:r>
              <a:rPr lang="en-US" sz="2800">
                <a:solidFill>
                  <a:srgbClr val="C39113"/>
                </a:solidFill>
              </a:rPr>
              <a:t>Data Types</a:t>
            </a:r>
          </a:p>
        </p:txBody>
      </p:sp>
    </p:spTree>
    <p:extLst>
      <p:ext uri="{BB962C8B-B14F-4D97-AF65-F5344CB8AC3E}">
        <p14:creationId xmlns:p14="http://schemas.microsoft.com/office/powerpoint/2010/main" val="1144296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7EE5AF-4BC9-7901-8F1C-1A44307830DD}"/>
              </a:ext>
            </a:extLst>
          </p:cNvPr>
          <p:cNvSpPr>
            <a:spLocks noGrp="1"/>
          </p:cNvSpPr>
          <p:nvPr>
            <p:ph type="title"/>
          </p:nvPr>
        </p:nvSpPr>
        <p:spPr/>
        <p:txBody>
          <a:bodyPr/>
          <a:lstStyle/>
          <a:p>
            <a:pPr algn="r" rtl="1"/>
            <a:r>
              <a:rPr lang="fa-IR" sz="2800">
                <a:solidFill>
                  <a:srgbClr val="C39113"/>
                </a:solidFill>
              </a:rPr>
              <a:t> </a:t>
            </a:r>
            <a:r>
              <a:rPr lang="en-US" sz="2800">
                <a:solidFill>
                  <a:srgbClr val="C39113"/>
                </a:solidFill>
              </a:rPr>
              <a:t>Data Types</a:t>
            </a:r>
            <a:endParaRPr lang="en-US" sz="2800" dirty="0"/>
          </a:p>
        </p:txBody>
      </p:sp>
      <p:sp>
        <p:nvSpPr>
          <p:cNvPr id="4" name="Rectangle 1">
            <a:extLst>
              <a:ext uri="{FF2B5EF4-FFF2-40B4-BE49-F238E27FC236}">
                <a16:creationId xmlns:a16="http://schemas.microsoft.com/office/drawing/2014/main" id="{7C501612-4797-0219-87CE-76F0BC4C7F5C}"/>
              </a:ext>
            </a:extLst>
          </p:cNvPr>
          <p:cNvSpPr>
            <a:spLocks noGrp="1" noChangeArrowheads="1"/>
          </p:cNvSpPr>
          <p:nvPr>
            <p:ph type="subTitle" idx="1"/>
          </p:nvPr>
        </p:nvSpPr>
        <p:spPr bwMode="auto">
          <a:xfrm>
            <a:off x="626200" y="1061941"/>
            <a:ext cx="77978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2000" b="0" i="0" u="none" strike="noStrike" cap="none" normalizeH="0" baseline="0" dirty="0">
              <a:ln>
                <a:noFill/>
              </a:ln>
              <a:solidFill>
                <a:schemeClr val="tx1"/>
              </a:solidFill>
              <a:effectLst/>
              <a:cs typeface="B Nazanin" panose="00000400000000000000" pitchFamily="2" charset="-78"/>
            </a:endParaRPr>
          </a:p>
          <a:p>
            <a:pPr marL="342900" marR="0" lvl="0" indent="-342900" algn="r" defTabSz="914400" rtl="1"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ar-SA" altLang="en-US" sz="2000" b="0" i="0" u="none" strike="noStrike" cap="none" normalizeH="0" baseline="0" dirty="0">
                <a:ln>
                  <a:noFill/>
                </a:ln>
                <a:solidFill>
                  <a:schemeClr val="tx1"/>
                </a:solidFill>
                <a:effectLst/>
                <a:cs typeface="B Nazanin" panose="00000400000000000000" pitchFamily="2" charset="-78"/>
              </a:rPr>
              <a:t>جاوا</a:t>
            </a:r>
            <a:r>
              <a:rPr kumimoji="0" lang="en-US" altLang="en-US" sz="2000" b="0" i="0" u="none" strike="noStrike" cap="none" normalizeH="0" baseline="0" dirty="0">
                <a:ln>
                  <a:noFill/>
                </a:ln>
                <a:solidFill>
                  <a:schemeClr val="tx1"/>
                </a:solidFill>
                <a:effectLst/>
                <a:cs typeface="B Nazanin" panose="00000400000000000000" pitchFamily="2" charset="-78"/>
              </a:rPr>
              <a:t> </a:t>
            </a:r>
            <a:r>
              <a:rPr kumimoji="0" lang="en-US" altLang="en-US" sz="2000" b="1" i="0" u="none" strike="noStrike" cap="none" normalizeH="0" baseline="0" dirty="0">
                <a:ln>
                  <a:noFill/>
                </a:ln>
                <a:solidFill>
                  <a:schemeClr val="tx1"/>
                </a:solidFill>
                <a:effectLst/>
                <a:cs typeface="B Nazanin" panose="00000400000000000000" pitchFamily="2" charset="-78"/>
              </a:rPr>
              <a:t>type-safe</a:t>
            </a:r>
            <a:r>
              <a:rPr kumimoji="0" lang="en-US" altLang="en-US" sz="2000" b="0" i="0" u="none" strike="noStrike" cap="none" normalizeH="0" baseline="0" dirty="0">
                <a:ln>
                  <a:noFill/>
                </a:ln>
                <a:solidFill>
                  <a:schemeClr val="tx1"/>
                </a:solidFill>
                <a:effectLst/>
                <a:cs typeface="B Nazanin" panose="00000400000000000000" pitchFamily="2" charset="-78"/>
              </a:rPr>
              <a:t> </a:t>
            </a:r>
            <a:r>
              <a:rPr kumimoji="0" lang="ar-SA" altLang="en-US" sz="2000" b="0" i="0" u="none" strike="noStrike" cap="none" normalizeH="0" baseline="0" dirty="0">
                <a:ln>
                  <a:noFill/>
                </a:ln>
                <a:solidFill>
                  <a:schemeClr val="tx1"/>
                </a:solidFill>
                <a:effectLst/>
                <a:cs typeface="B Nazanin" panose="00000400000000000000" pitchFamily="2" charset="-78"/>
              </a:rPr>
              <a:t>است؛ یعنی نوع </a:t>
            </a:r>
            <a:r>
              <a:rPr kumimoji="0" lang="ar-SA" altLang="en-US" sz="2000" b="0" i="0" u="none" strike="noStrike" cap="none" normalizeH="0" baseline="0">
                <a:ln>
                  <a:noFill/>
                </a:ln>
                <a:solidFill>
                  <a:schemeClr val="tx1"/>
                </a:solidFill>
                <a:effectLst/>
                <a:cs typeface="B Nazanin" panose="00000400000000000000" pitchFamily="2" charset="-78"/>
              </a:rPr>
              <a:t>داده‌ی </a:t>
            </a:r>
            <a:r>
              <a:rPr kumimoji="0" lang="fa-IR" altLang="en-US" sz="2000" b="0" i="0" u="none" strike="noStrike" cap="none" normalizeH="0" baseline="0">
                <a:ln>
                  <a:noFill/>
                </a:ln>
                <a:solidFill>
                  <a:schemeClr val="tx1"/>
                </a:solidFill>
                <a:effectLst/>
                <a:cs typeface="B Nazanin" panose="00000400000000000000" pitchFamily="2" charset="-78"/>
              </a:rPr>
              <a:t>تمامی </a:t>
            </a:r>
            <a:r>
              <a:rPr kumimoji="0" lang="ar-SA" altLang="en-US" sz="2000" b="0" i="0" u="none" strike="noStrike" cap="none" normalizeH="0" baseline="0">
                <a:ln>
                  <a:noFill/>
                </a:ln>
                <a:solidFill>
                  <a:schemeClr val="tx1"/>
                </a:solidFill>
                <a:effectLst/>
                <a:cs typeface="B Nazanin" panose="00000400000000000000" pitchFamily="2" charset="-78"/>
              </a:rPr>
              <a:t>متغیرها </a:t>
            </a:r>
            <a:r>
              <a:rPr kumimoji="0" lang="ar-SA" altLang="en-US" sz="2000" b="0" i="0" u="none" strike="noStrike" cap="none" normalizeH="0" baseline="0" dirty="0">
                <a:ln>
                  <a:noFill/>
                </a:ln>
                <a:solidFill>
                  <a:schemeClr val="tx1"/>
                </a:solidFill>
                <a:effectLst/>
                <a:cs typeface="B Nazanin" panose="00000400000000000000" pitchFamily="2" charset="-78"/>
              </a:rPr>
              <a:t>حتماً باید </a:t>
            </a:r>
            <a:r>
              <a:rPr kumimoji="0" lang="ar-SA" altLang="en-US" sz="2000" b="0" i="0" u="none" strike="noStrike" cap="none" normalizeH="0" baseline="0">
                <a:ln>
                  <a:noFill/>
                </a:ln>
                <a:solidFill>
                  <a:schemeClr val="tx1"/>
                </a:solidFill>
                <a:effectLst/>
                <a:cs typeface="B Nazanin" panose="00000400000000000000" pitchFamily="2" charset="-78"/>
              </a:rPr>
              <a:t>مشخص باشد</a:t>
            </a:r>
            <a:r>
              <a:rPr lang="fa-IR" altLang="en-US" sz="2000">
                <a:solidFill>
                  <a:schemeClr val="tx1"/>
                </a:solidFill>
                <a:cs typeface="B Nazanin" panose="00000400000000000000" pitchFamily="2" charset="-78"/>
              </a:rPr>
              <a:t>.</a:t>
            </a:r>
            <a:r>
              <a:rPr kumimoji="0" lang="en-US" altLang="en-US" sz="2000" b="0" i="0" u="none" strike="noStrike" cap="none" normalizeH="0" baseline="0">
                <a:ln>
                  <a:noFill/>
                </a:ln>
                <a:solidFill>
                  <a:schemeClr val="tx1"/>
                </a:solidFill>
                <a:effectLst/>
                <a:cs typeface="B Nazanin" panose="00000400000000000000" pitchFamily="2" charset="-78"/>
              </a:rPr>
              <a:t> </a:t>
            </a:r>
          </a:p>
          <a:p>
            <a:pPr marL="342900" marR="0" lvl="0" indent="-342900" algn="r" defTabSz="914400" rtl="1"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2000" b="0" i="0" u="none" strike="noStrike" cap="none" normalizeH="0" baseline="0" dirty="0">
              <a:ln>
                <a:noFill/>
              </a:ln>
              <a:solidFill>
                <a:schemeClr val="tx1"/>
              </a:solidFill>
              <a:effectLst/>
              <a:cs typeface="B Nazanin" panose="00000400000000000000" pitchFamily="2" charset="-78"/>
            </a:endParaRPr>
          </a:p>
          <a:p>
            <a:pPr marL="342900" marR="0" lvl="0" indent="-342900" algn="r" defTabSz="914400" rtl="1"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fa-IR" altLang="en-US" sz="2000" b="1" i="0" u="none" strike="noStrike" cap="none" normalizeH="0" baseline="0" dirty="0">
              <a:ln>
                <a:noFill/>
              </a:ln>
              <a:solidFill>
                <a:schemeClr val="tx1"/>
              </a:solidFill>
              <a:effectLst/>
              <a:cs typeface="B Nazanin" panose="00000400000000000000" pitchFamily="2" charset="-78"/>
            </a:endParaRPr>
          </a:p>
          <a:p>
            <a:pPr marL="342900" marR="0" lvl="0" indent="-342900" algn="r" defTabSz="914400" rtl="1"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ar-SA" altLang="en-US" sz="2000" b="1" i="0" u="none" strike="noStrike" cap="none" normalizeH="0" baseline="0" dirty="0">
                <a:ln>
                  <a:noFill/>
                </a:ln>
                <a:solidFill>
                  <a:schemeClr val="tx1"/>
                </a:solidFill>
                <a:effectLst/>
                <a:cs typeface="B Nazanin" panose="00000400000000000000" pitchFamily="2" charset="-78"/>
              </a:rPr>
              <a:t>تبدیل نوع</a:t>
            </a:r>
            <a:r>
              <a:rPr kumimoji="0" lang="en-US" altLang="en-US" sz="2000" b="1" i="0" u="none" strike="noStrike" cap="none" normalizeH="0" baseline="0" dirty="0">
                <a:ln>
                  <a:noFill/>
                </a:ln>
                <a:solidFill>
                  <a:schemeClr val="tx1"/>
                </a:solidFill>
                <a:effectLst/>
                <a:cs typeface="B Nazanin" panose="00000400000000000000" pitchFamily="2" charset="-78"/>
              </a:rPr>
              <a:t> (Type Casting)</a:t>
            </a:r>
            <a:r>
              <a:rPr kumimoji="0" lang="en-US" altLang="en-US" sz="2000" b="0" i="0" u="none" strike="noStrike" cap="none" normalizeH="0" baseline="0" dirty="0">
                <a:ln>
                  <a:noFill/>
                </a:ln>
                <a:solidFill>
                  <a:schemeClr val="tx1"/>
                </a:solidFill>
                <a:effectLst/>
                <a:cs typeface="B Nazanin" panose="00000400000000000000" pitchFamily="2" charset="-78"/>
              </a:rPr>
              <a:t> </a:t>
            </a:r>
            <a:r>
              <a:rPr kumimoji="0" lang="ar-SA" altLang="en-US" sz="2000" b="0" i="0" u="none" strike="noStrike" cap="none" normalizeH="0" baseline="0" dirty="0">
                <a:ln>
                  <a:noFill/>
                </a:ln>
                <a:solidFill>
                  <a:schemeClr val="tx1"/>
                </a:solidFill>
                <a:effectLst/>
                <a:cs typeface="B Nazanin" panose="00000400000000000000" pitchFamily="2" charset="-78"/>
              </a:rPr>
              <a:t>هم وجود دارد؛ یعنی می‌توان داده‌ها را از یک نوع به نوع دیگر تغییر داد</a:t>
            </a:r>
            <a:endParaRPr kumimoji="0" lang="en-US" altLang="en-US" sz="2000" b="0" i="0" u="none" strike="noStrike" cap="none" normalizeH="0" baseline="0" dirty="0">
              <a:ln>
                <a:noFill/>
              </a:ln>
              <a:solidFill>
                <a:schemeClr val="tx1"/>
              </a:solidFill>
              <a:effectLst/>
              <a:cs typeface="B Nazanin" panose="00000400000000000000" pitchFamily="2" charset="-78"/>
            </a:endParaRPr>
          </a:p>
        </p:txBody>
      </p:sp>
    </p:spTree>
    <p:extLst>
      <p:ext uri="{BB962C8B-B14F-4D97-AF65-F5344CB8AC3E}">
        <p14:creationId xmlns:p14="http://schemas.microsoft.com/office/powerpoint/2010/main" val="1085038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76FD-7826-4D1A-572E-090BA1DB227E}"/>
              </a:ext>
            </a:extLst>
          </p:cNvPr>
          <p:cNvSpPr>
            <a:spLocks noGrp="1"/>
          </p:cNvSpPr>
          <p:nvPr>
            <p:ph type="title"/>
          </p:nvPr>
        </p:nvSpPr>
        <p:spPr/>
        <p:txBody>
          <a:bodyPr/>
          <a:lstStyle/>
          <a:p>
            <a:pPr algn="r" rtl="1"/>
            <a:r>
              <a:rPr lang="fa-IR" sz="2800">
                <a:solidFill>
                  <a:srgbClr val="C39113"/>
                </a:solidFill>
              </a:rPr>
              <a:t> </a:t>
            </a:r>
            <a:r>
              <a:rPr lang="en-US" sz="2800">
                <a:solidFill>
                  <a:srgbClr val="C39113"/>
                </a:solidFill>
              </a:rPr>
              <a:t>Data Types</a:t>
            </a:r>
            <a:endParaRPr lang="en-US" sz="2800" dirty="0"/>
          </a:p>
        </p:txBody>
      </p:sp>
      <p:pic>
        <p:nvPicPr>
          <p:cNvPr id="4" name="Picture 3">
            <a:extLst>
              <a:ext uri="{FF2B5EF4-FFF2-40B4-BE49-F238E27FC236}">
                <a16:creationId xmlns:a16="http://schemas.microsoft.com/office/drawing/2014/main" id="{A1E8AC01-54C1-D25B-62B9-AB235D8E927F}"/>
              </a:ext>
            </a:extLst>
          </p:cNvPr>
          <p:cNvPicPr>
            <a:picLocks noChangeAspect="1"/>
          </p:cNvPicPr>
          <p:nvPr/>
        </p:nvPicPr>
        <p:blipFill>
          <a:blip r:embed="rId2"/>
          <a:stretch>
            <a:fillRect/>
          </a:stretch>
        </p:blipFill>
        <p:spPr>
          <a:xfrm>
            <a:off x="3527646" y="1146103"/>
            <a:ext cx="4896354" cy="3500752"/>
          </a:xfrm>
          <a:prstGeom prst="rect">
            <a:avLst/>
          </a:prstGeom>
        </p:spPr>
      </p:pic>
      <p:sp>
        <p:nvSpPr>
          <p:cNvPr id="3" name="TextBox 2">
            <a:extLst>
              <a:ext uri="{FF2B5EF4-FFF2-40B4-BE49-F238E27FC236}">
                <a16:creationId xmlns:a16="http://schemas.microsoft.com/office/drawing/2014/main" id="{B356B57D-D058-896C-9E28-DCD79A021F80}"/>
              </a:ext>
            </a:extLst>
          </p:cNvPr>
          <p:cNvSpPr txBox="1"/>
          <p:nvPr/>
        </p:nvSpPr>
        <p:spPr>
          <a:xfrm>
            <a:off x="85989" y="2202418"/>
            <a:ext cx="3018545" cy="738664"/>
          </a:xfrm>
          <a:prstGeom prst="rect">
            <a:avLst/>
          </a:prstGeom>
          <a:noFill/>
        </p:spPr>
        <p:txBody>
          <a:bodyPr wrap="square" rtlCol="0">
            <a:spAutoFit/>
          </a:bodyPr>
          <a:lstStyle/>
          <a:p>
            <a:r>
              <a:rPr lang="en-US" err="1"/>
              <a:t>Ref</a:t>
            </a:r>
            <a:r>
              <a:rPr lang="en-US"/>
              <a:t>:</a:t>
            </a:r>
          </a:p>
          <a:p>
            <a:r>
              <a:rPr lang="en-US">
                <a:hlinkClick r:id="rId3"/>
              </a:rPr>
              <a:t>https</a:t>
            </a:r>
            <a:r>
              <a:rPr lang="en-US" dirty="0">
                <a:hlinkClick r:id="rId3"/>
              </a:rPr>
              <a:t>://www.geeksforgeeks.org/data-types-in-java/</a:t>
            </a:r>
            <a:endParaRPr lang="en-US" dirty="0"/>
          </a:p>
        </p:txBody>
      </p:sp>
    </p:spTree>
    <p:extLst>
      <p:ext uri="{BB962C8B-B14F-4D97-AF65-F5344CB8AC3E}">
        <p14:creationId xmlns:p14="http://schemas.microsoft.com/office/powerpoint/2010/main" val="2323048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E449-17EF-113A-981A-55B0DD571B63}"/>
              </a:ext>
            </a:extLst>
          </p:cNvPr>
          <p:cNvSpPr>
            <a:spLocks noGrp="1"/>
          </p:cNvSpPr>
          <p:nvPr>
            <p:ph type="title"/>
          </p:nvPr>
        </p:nvSpPr>
        <p:spPr/>
        <p:txBody>
          <a:bodyPr/>
          <a:lstStyle/>
          <a:p>
            <a:pPr algn="r" rtl="1"/>
            <a:r>
              <a:rPr lang="fa-IR" sz="2800">
                <a:solidFill>
                  <a:srgbClr val="C39113"/>
                </a:solidFill>
              </a:rPr>
              <a:t> </a:t>
            </a:r>
            <a:r>
              <a:rPr lang="en-US" sz="2800">
                <a:solidFill>
                  <a:srgbClr val="C39113"/>
                </a:solidFill>
              </a:rPr>
              <a:t>Data Types</a:t>
            </a:r>
            <a:endParaRPr lang="en-US" sz="2800" dirty="0"/>
          </a:p>
        </p:txBody>
      </p:sp>
      <p:pic>
        <p:nvPicPr>
          <p:cNvPr id="4" name="Picture 3">
            <a:extLst>
              <a:ext uri="{FF2B5EF4-FFF2-40B4-BE49-F238E27FC236}">
                <a16:creationId xmlns:a16="http://schemas.microsoft.com/office/drawing/2014/main" id="{6B780C38-4685-0093-3D2F-F2FA4FDC0636}"/>
              </a:ext>
            </a:extLst>
          </p:cNvPr>
          <p:cNvPicPr>
            <a:picLocks noChangeAspect="1"/>
          </p:cNvPicPr>
          <p:nvPr/>
        </p:nvPicPr>
        <p:blipFill>
          <a:blip r:embed="rId2"/>
          <a:stretch>
            <a:fillRect/>
          </a:stretch>
        </p:blipFill>
        <p:spPr>
          <a:xfrm>
            <a:off x="1363851" y="1108200"/>
            <a:ext cx="6525695" cy="3542811"/>
          </a:xfrm>
          <a:prstGeom prst="rect">
            <a:avLst/>
          </a:prstGeom>
        </p:spPr>
      </p:pic>
    </p:spTree>
    <p:extLst>
      <p:ext uri="{BB962C8B-B14F-4D97-AF65-F5344CB8AC3E}">
        <p14:creationId xmlns:p14="http://schemas.microsoft.com/office/powerpoint/2010/main" val="2056713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7600CD-6BB4-F45B-0AAA-83D2A90C7707}"/>
              </a:ext>
            </a:extLst>
          </p:cNvPr>
          <p:cNvSpPr>
            <a:spLocks noGrp="1"/>
          </p:cNvSpPr>
          <p:nvPr>
            <p:ph type="title"/>
          </p:nvPr>
        </p:nvSpPr>
        <p:spPr/>
        <p:txBody>
          <a:bodyPr/>
          <a:lstStyle/>
          <a:p>
            <a:pPr algn="r" rtl="1"/>
            <a:r>
              <a:rPr lang="en-US" sz="2800">
                <a:solidFill>
                  <a:srgbClr val="C39113"/>
                </a:solidFill>
              </a:rPr>
              <a:t>String</a:t>
            </a:r>
          </a:p>
        </p:txBody>
      </p:sp>
      <p:sp>
        <p:nvSpPr>
          <p:cNvPr id="5" name="Rectangle 2">
            <a:extLst>
              <a:ext uri="{FF2B5EF4-FFF2-40B4-BE49-F238E27FC236}">
                <a16:creationId xmlns:a16="http://schemas.microsoft.com/office/drawing/2014/main" id="{5B05F211-6967-F510-B596-38B0F4110FF7}"/>
              </a:ext>
            </a:extLst>
          </p:cNvPr>
          <p:cNvSpPr>
            <a:spLocks noGrp="1" noChangeArrowheads="1"/>
          </p:cNvSpPr>
          <p:nvPr>
            <p:ph type="subTitle" idx="1"/>
          </p:nvPr>
        </p:nvSpPr>
        <p:spPr bwMode="auto">
          <a:xfrm>
            <a:off x="720000" y="1145260"/>
            <a:ext cx="7710775"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pPr>
            <a:r>
              <a:rPr lang="fa-IR" sz="2000">
                <a:solidFill>
                  <a:schemeClr val="tx1"/>
                </a:solidFill>
                <a:latin typeface="Arial" panose="020B0604020202020204" pitchFamily="34" charset="0"/>
                <a:cs typeface="B Nazanin" panose="00000400000000000000" pitchFamily="2" charset="-78"/>
              </a:rPr>
              <a:t>یکی از انواع داده‌های </a:t>
            </a:r>
            <a:r>
              <a:rPr lang="en-US" sz="2000">
                <a:solidFill>
                  <a:schemeClr val="tx1"/>
                </a:solidFill>
                <a:cs typeface="B Nazanin" panose="00000400000000000000" pitchFamily="2" charset="-78"/>
              </a:rPr>
              <a:t>Non-Primitive</a:t>
            </a:r>
            <a:r>
              <a:rPr lang="fa-IR" sz="2000">
                <a:solidFill>
                  <a:schemeClr val="tx1"/>
                </a:solidFill>
                <a:cs typeface="B Nazanin" panose="00000400000000000000" pitchFamily="2" charset="-78"/>
              </a:rPr>
              <a:t> در جاوا </a:t>
            </a:r>
            <a:r>
              <a:rPr lang="en-US" sz="2000">
                <a:solidFill>
                  <a:schemeClr val="tx1"/>
                </a:solidFill>
                <a:cs typeface="B Nazanin" panose="00000400000000000000" pitchFamily="2" charset="-78"/>
              </a:rPr>
              <a:t>String</a:t>
            </a:r>
            <a:r>
              <a:rPr lang="fa-IR" sz="2000">
                <a:solidFill>
                  <a:schemeClr val="tx1"/>
                </a:solidFill>
                <a:cs typeface="B Nazanin" panose="00000400000000000000" pitchFamily="2" charset="-78"/>
              </a:rPr>
              <a:t> است که برای ذخیره‌سازی رشته کرکتر استفاده می‌شود.</a:t>
            </a:r>
          </a:p>
          <a:p>
            <a:pPr marL="0" marR="0" lvl="0" indent="0" algn="r" defTabSz="914400" rtl="1" eaLnBrk="0" fontAlgn="base" latinLnBrk="0" hangingPunct="0">
              <a:lnSpc>
                <a:spcPct val="100000"/>
              </a:lnSpc>
              <a:spcBef>
                <a:spcPct val="0"/>
              </a:spcBef>
              <a:spcAft>
                <a:spcPct val="0"/>
              </a:spcAft>
              <a:buClrTx/>
              <a:buSzTx/>
              <a:buFontTx/>
              <a:buNone/>
              <a:tabLst/>
            </a:pPr>
            <a:endParaRPr lang="fa-IR" sz="2000">
              <a:solidFill>
                <a:schemeClr val="tx1"/>
              </a:solidFill>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None/>
              <a:tabLst/>
            </a:pPr>
            <a:r>
              <a:rPr lang="en-US" sz="2000">
                <a:solidFill>
                  <a:schemeClr val="tx1"/>
                </a:solidFill>
                <a:cs typeface="B Nazanin" panose="00000400000000000000" pitchFamily="2" charset="-78"/>
              </a:rPr>
              <a:t>String</a:t>
            </a:r>
            <a:r>
              <a:rPr lang="fa-IR" sz="2000">
                <a:solidFill>
                  <a:schemeClr val="tx1"/>
                </a:solidFill>
                <a:cs typeface="B Nazanin" panose="00000400000000000000" pitchFamily="2" charset="-78"/>
              </a:rPr>
              <a:t> ها قابلیت های بیشتری نسبت به داده‌های </a:t>
            </a:r>
            <a:r>
              <a:rPr lang="en-US" sz="2000">
                <a:solidFill>
                  <a:schemeClr val="tx1"/>
                </a:solidFill>
                <a:cs typeface="B Nazanin" panose="00000400000000000000" pitchFamily="2" charset="-78"/>
              </a:rPr>
              <a:t>Primitive</a:t>
            </a:r>
            <a:r>
              <a:rPr lang="fa-IR" sz="2000">
                <a:solidFill>
                  <a:schemeClr val="tx1"/>
                </a:solidFill>
                <a:cs typeface="B Nazanin" panose="00000400000000000000" pitchFamily="2" charset="-78"/>
              </a:rPr>
              <a:t> در دسترس ما قرار می‌دهند:</a:t>
            </a:r>
          </a:p>
          <a:p>
            <a:pPr marL="0" marR="0" lvl="0" indent="0" algn="r" defTabSz="914400" rtl="1" eaLnBrk="0" fontAlgn="base" latinLnBrk="0" hangingPunct="0">
              <a:lnSpc>
                <a:spcPct val="100000"/>
              </a:lnSpc>
              <a:spcBef>
                <a:spcPct val="0"/>
              </a:spcBef>
              <a:spcAft>
                <a:spcPct val="0"/>
              </a:spcAft>
              <a:buClrTx/>
              <a:buSzTx/>
              <a:buFontTx/>
              <a:buNone/>
              <a:tabLst/>
            </a:pPr>
            <a:endParaRPr lang="fa-IR" sz="2000">
              <a:solidFill>
                <a:schemeClr val="tx1"/>
              </a:solidFill>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None/>
              <a:tabLst/>
            </a:pPr>
            <a:endParaRPr lang="fa-IR" sz="2000">
              <a:solidFill>
                <a:schemeClr val="tx1"/>
              </a:solidFill>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None/>
              <a:tabLst/>
            </a:pPr>
            <a:endParaRPr lang="fa-IR" sz="2000">
              <a:solidFill>
                <a:schemeClr val="tx1"/>
              </a:solidFill>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None/>
              <a:tabLst/>
            </a:pPr>
            <a:endParaRPr lang="fa-IR" sz="2000">
              <a:solidFill>
                <a:schemeClr val="tx1"/>
              </a:solidFill>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None/>
              <a:tabLst/>
            </a:pPr>
            <a:endParaRPr lang="en-US" sz="2000">
              <a:solidFill>
                <a:schemeClr val="tx1"/>
              </a:solidFill>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None/>
              <a:tabLst/>
            </a:pPr>
            <a:endParaRPr lang="en-US" sz="2000">
              <a:solidFill>
                <a:schemeClr val="tx1"/>
              </a:solidFill>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None/>
              <a:tabLst/>
            </a:pPr>
            <a:r>
              <a:rPr lang="fa-IR" sz="2000">
                <a:solidFill>
                  <a:schemeClr val="tx1"/>
                </a:solidFill>
                <a:cs typeface="B Nazanin" panose="00000400000000000000" pitchFamily="2" charset="-78"/>
              </a:rPr>
              <a:t>با این نوع داده و قابلیت‌های آن جلوتر آشنا خواهید شد.</a:t>
            </a:r>
            <a:endParaRPr lang="en-US" sz="2000">
              <a:solidFill>
                <a:schemeClr val="tx1"/>
              </a:solidFill>
              <a:cs typeface="B Nazanin" panose="00000400000000000000" pitchFamily="2" charset="-78"/>
            </a:endParaRPr>
          </a:p>
        </p:txBody>
      </p:sp>
      <p:sp>
        <p:nvSpPr>
          <p:cNvPr id="2" name="Rectangle 1">
            <a:extLst>
              <a:ext uri="{FF2B5EF4-FFF2-40B4-BE49-F238E27FC236}">
                <a16:creationId xmlns:a16="http://schemas.microsoft.com/office/drawing/2014/main" id="{68097DB6-4913-5DE5-7004-136B52E20D7B}"/>
              </a:ext>
            </a:extLst>
          </p:cNvPr>
          <p:cNvSpPr>
            <a:spLocks noChangeArrowheads="1"/>
          </p:cNvSpPr>
          <p:nvPr/>
        </p:nvSpPr>
        <p:spPr bwMode="auto">
          <a:xfrm>
            <a:off x="568800" y="2571750"/>
            <a:ext cx="4780800" cy="1169551"/>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FFCB6B"/>
                </a:solidFill>
                <a:effectLst/>
                <a:latin typeface="JetBrains Mono" panose="020B0509020102050004" pitchFamily="49" charset="0"/>
              </a:rPr>
              <a:t>String </a:t>
            </a:r>
            <a:r>
              <a:rPr kumimoji="0" lang="en-US" altLang="en-US" sz="1000" b="0" i="0" u="none" strike="noStrike" cap="none" normalizeH="0" baseline="0">
                <a:ln>
                  <a:noFill/>
                </a:ln>
                <a:solidFill>
                  <a:srgbClr val="EEFFE3"/>
                </a:solidFill>
                <a:effectLst/>
                <a:latin typeface="JetBrains Mono" panose="020B0509020102050004" pitchFamily="49" charset="0"/>
              </a:rPr>
              <a:t>text </a:t>
            </a:r>
            <a:r>
              <a:rPr kumimoji="0" lang="en-US" altLang="en-US" sz="1000" b="0" i="0" u="none" strike="noStrike" cap="none" normalizeH="0" baseline="0">
                <a:ln>
                  <a:noFill/>
                </a:ln>
                <a:solidFill>
                  <a:srgbClr val="89DDFF"/>
                </a:solidFill>
                <a:effectLst/>
                <a:latin typeface="JetBrains Mono" panose="020B0509020102050004" pitchFamily="49" charset="0"/>
              </a:rPr>
              <a:t>= </a:t>
            </a:r>
            <a:r>
              <a:rPr kumimoji="0" lang="en-US" altLang="en-US" sz="1000" b="0" i="0" u="none" strike="noStrike" cap="none" normalizeH="0" baseline="0">
                <a:ln>
                  <a:noFill/>
                </a:ln>
                <a:solidFill>
                  <a:srgbClr val="C3E88D"/>
                </a:solidFill>
                <a:effectLst/>
                <a:latin typeface="JetBrains Mono" panose="020B0509020102050004" pitchFamily="49" charset="0"/>
              </a:rPr>
              <a:t>"Hello World!"</a:t>
            </a:r>
            <a:r>
              <a:rPr kumimoji="0" lang="en-US" altLang="en-US" sz="1000" b="0" i="0" u="none" strike="noStrike" cap="none" normalizeH="0" baseline="0">
                <a:ln>
                  <a:noFill/>
                </a:ln>
                <a:solidFill>
                  <a:srgbClr val="89DDFF"/>
                </a:solidFill>
                <a:effectLst/>
                <a:latin typeface="JetBrains Mono" panose="020B0509020102050004" pitchFamily="49" charset="0"/>
              </a:rPr>
              <a:t>;</a:t>
            </a:r>
            <a:br>
              <a:rPr kumimoji="0" lang="en-US" altLang="en-US" sz="1000" b="0" i="0" u="none" strike="noStrike" cap="none" normalizeH="0" baseline="0">
                <a:ln>
                  <a:noFill/>
                </a:ln>
                <a:solidFill>
                  <a:srgbClr val="89DDFF"/>
                </a:solidFill>
                <a:effectLst/>
                <a:latin typeface="JetBrains Mono" panose="020B0509020102050004" pitchFamily="49" charset="0"/>
              </a:rPr>
            </a:br>
            <a:r>
              <a:rPr kumimoji="0" lang="en-US" altLang="en-US" sz="1000" b="0" i="0" u="none" strike="noStrike" cap="none" normalizeH="0" baseline="0">
                <a:ln>
                  <a:noFill/>
                </a:ln>
                <a:solidFill>
                  <a:srgbClr val="FFCB6B"/>
                </a:solidFill>
                <a:effectLst/>
                <a:latin typeface="JetBrains Mono" panose="020B0509020102050004" pitchFamily="49" charset="0"/>
              </a:rPr>
              <a:t>System</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1" i="1" u="none" strike="noStrike" cap="none" normalizeH="0" baseline="0">
                <a:ln>
                  <a:noFill/>
                </a:ln>
                <a:solidFill>
                  <a:srgbClr val="EEFFFF"/>
                </a:solidFill>
                <a:effectLst/>
                <a:latin typeface="JetBrains Mono" panose="020B0509020102050004" pitchFamily="49" charset="0"/>
              </a:rPr>
              <a:t>out</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82AAFF"/>
                </a:solidFill>
                <a:effectLst/>
                <a:latin typeface="JetBrains Mono" panose="020B0509020102050004" pitchFamily="49" charset="0"/>
              </a:rPr>
              <a:t>println</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C3E88D"/>
                </a:solidFill>
                <a:effectLst/>
                <a:latin typeface="JetBrains Mono" panose="020B0509020102050004" pitchFamily="49" charset="0"/>
              </a:rPr>
              <a:t>"The length of text string is " </a:t>
            </a:r>
            <a:r>
              <a:rPr kumimoji="0" lang="en-US" altLang="en-US" sz="1000" b="0" i="0" u="none" strike="noStrike" cap="none" normalizeH="0" baseline="0">
                <a:ln>
                  <a:noFill/>
                </a:ln>
                <a:solidFill>
                  <a:srgbClr val="89DDFF"/>
                </a:solidFill>
                <a:effectLst/>
                <a:latin typeface="JetBrains Mono" panose="020B0509020102050004" pitchFamily="49" charset="0"/>
              </a:rPr>
              <a:t>+ </a:t>
            </a:r>
            <a:r>
              <a:rPr kumimoji="0" lang="en-US" altLang="en-US" sz="1000" b="0" i="0" u="none" strike="noStrike" cap="none" normalizeH="0" baseline="0">
                <a:ln>
                  <a:noFill/>
                </a:ln>
                <a:solidFill>
                  <a:srgbClr val="EEFFE3"/>
                </a:solidFill>
                <a:effectLst/>
                <a:latin typeface="JetBrains Mono" panose="020B0509020102050004" pitchFamily="49" charset="0"/>
              </a:rPr>
              <a:t>text</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82AAFF"/>
                </a:solidFill>
                <a:effectLst/>
                <a:latin typeface="JetBrains Mono" panose="020B0509020102050004" pitchFamily="49" charset="0"/>
              </a:rPr>
              <a:t>length</a:t>
            </a:r>
            <a:r>
              <a:rPr kumimoji="0" lang="en-US" altLang="en-US" sz="1000" b="0" i="0" u="none" strike="noStrike" cap="none" normalizeH="0" baseline="0">
                <a:ln>
                  <a:noFill/>
                </a:ln>
                <a:solidFill>
                  <a:srgbClr val="89DDFF"/>
                </a:solidFill>
                <a:effectLst/>
                <a:latin typeface="JetBrains Mono" panose="020B0509020102050004" pitchFamily="49" charset="0"/>
              </a:rPr>
              <a:t>());</a:t>
            </a:r>
            <a:br>
              <a:rPr kumimoji="0" lang="en-US" altLang="en-US" sz="1000" b="0" i="0" u="none" strike="noStrike" cap="none" normalizeH="0" baseline="0">
                <a:ln>
                  <a:noFill/>
                </a:ln>
                <a:solidFill>
                  <a:srgbClr val="89DDFF"/>
                </a:solidFill>
                <a:effectLst/>
                <a:latin typeface="JetBrains Mono" panose="020B0509020102050004" pitchFamily="49" charset="0"/>
              </a:rPr>
            </a:br>
            <a:r>
              <a:rPr kumimoji="0" lang="en-US" altLang="en-US" sz="1000" b="0" i="0" u="none" strike="noStrike" cap="none" normalizeH="0" baseline="0">
                <a:ln>
                  <a:noFill/>
                </a:ln>
                <a:solidFill>
                  <a:srgbClr val="FFCB6B"/>
                </a:solidFill>
                <a:effectLst/>
                <a:latin typeface="JetBrains Mono" panose="020B0509020102050004" pitchFamily="49" charset="0"/>
              </a:rPr>
              <a:t>System</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1" i="1" u="none" strike="noStrike" cap="none" normalizeH="0" baseline="0">
                <a:ln>
                  <a:noFill/>
                </a:ln>
                <a:solidFill>
                  <a:srgbClr val="EEFFFF"/>
                </a:solidFill>
                <a:effectLst/>
                <a:latin typeface="JetBrains Mono" panose="020B0509020102050004" pitchFamily="49" charset="0"/>
              </a:rPr>
              <a:t>out</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82AAFF"/>
                </a:solidFill>
                <a:effectLst/>
                <a:latin typeface="JetBrains Mono" panose="020B0509020102050004" pitchFamily="49" charset="0"/>
              </a:rPr>
              <a:t>println</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EEFFE3"/>
                </a:solidFill>
                <a:effectLst/>
                <a:latin typeface="JetBrains Mono" panose="020B0509020102050004" pitchFamily="49" charset="0"/>
              </a:rPr>
              <a:t>text</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82AAFF"/>
                </a:solidFill>
                <a:effectLst/>
                <a:latin typeface="JetBrains Mono" panose="020B0509020102050004" pitchFamily="49" charset="0"/>
              </a:rPr>
              <a:t>toUpperCase</a:t>
            </a:r>
            <a:r>
              <a:rPr kumimoji="0" lang="en-US" altLang="en-US" sz="1000" b="0" i="0" u="none" strike="noStrike" cap="none" normalizeH="0" baseline="0">
                <a:ln>
                  <a:noFill/>
                </a:ln>
                <a:solidFill>
                  <a:srgbClr val="89DDFF"/>
                </a:solidFill>
                <a:effectLst/>
                <a:latin typeface="JetBrains Mono" panose="020B0509020102050004" pitchFamily="49" charset="0"/>
              </a:rPr>
              <a:t>());</a:t>
            </a:r>
            <a:br>
              <a:rPr kumimoji="0" lang="en-US" altLang="en-US" sz="1000" b="0" i="0" u="none" strike="noStrike" cap="none" normalizeH="0" baseline="0">
                <a:ln>
                  <a:noFill/>
                </a:ln>
                <a:solidFill>
                  <a:srgbClr val="89DDFF"/>
                </a:solidFill>
                <a:effectLst/>
                <a:latin typeface="JetBrains Mono" panose="020B0509020102050004" pitchFamily="49" charset="0"/>
              </a:rPr>
            </a:br>
            <a:r>
              <a:rPr kumimoji="0" lang="en-US" altLang="en-US" sz="1000" b="0" i="0" u="none" strike="noStrike" cap="none" normalizeH="0" baseline="0">
                <a:ln>
                  <a:noFill/>
                </a:ln>
                <a:solidFill>
                  <a:srgbClr val="FFCB6B"/>
                </a:solidFill>
                <a:effectLst/>
                <a:latin typeface="JetBrains Mono" panose="020B0509020102050004" pitchFamily="49" charset="0"/>
              </a:rPr>
              <a:t>System</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1" i="1" u="none" strike="noStrike" cap="none" normalizeH="0" baseline="0">
                <a:ln>
                  <a:noFill/>
                </a:ln>
                <a:solidFill>
                  <a:srgbClr val="EEFFFF"/>
                </a:solidFill>
                <a:effectLst/>
                <a:latin typeface="JetBrains Mono" panose="020B0509020102050004" pitchFamily="49" charset="0"/>
              </a:rPr>
              <a:t>out</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82AAFF"/>
                </a:solidFill>
                <a:effectLst/>
                <a:latin typeface="JetBrains Mono" panose="020B0509020102050004" pitchFamily="49" charset="0"/>
              </a:rPr>
              <a:t>println</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EEFFE3"/>
                </a:solidFill>
                <a:effectLst/>
                <a:latin typeface="JetBrains Mono" panose="020B0509020102050004" pitchFamily="49" charset="0"/>
              </a:rPr>
              <a:t>text</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82AAFF"/>
                </a:solidFill>
                <a:effectLst/>
                <a:latin typeface="JetBrains Mono" panose="020B0509020102050004" pitchFamily="49" charset="0"/>
              </a:rPr>
              <a:t>toLowerCase</a:t>
            </a:r>
            <a:r>
              <a:rPr kumimoji="0" lang="en-US" altLang="en-US" sz="1000" b="0" i="0" u="none" strike="noStrike" cap="none" normalizeH="0" baseline="0">
                <a:ln>
                  <a:noFill/>
                </a:ln>
                <a:solidFill>
                  <a:srgbClr val="89DDFF"/>
                </a:solidFill>
                <a:effectLst/>
                <a:latin typeface="JetBrains Mono" panose="020B0509020102050004" pitchFamily="49" charset="0"/>
              </a:rPr>
              <a:t>());</a:t>
            </a:r>
            <a:br>
              <a:rPr kumimoji="0" lang="en-US" altLang="en-US" sz="1000" b="0" i="0" u="none" strike="noStrike" cap="none" normalizeH="0" baseline="0">
                <a:ln>
                  <a:noFill/>
                </a:ln>
                <a:solidFill>
                  <a:srgbClr val="89DDFF"/>
                </a:solidFill>
                <a:effectLst/>
                <a:latin typeface="JetBrains Mono" panose="020B0509020102050004" pitchFamily="49" charset="0"/>
              </a:rPr>
            </a:br>
            <a:r>
              <a:rPr kumimoji="0" lang="en-US" altLang="en-US" sz="1000" b="0" i="0" u="none" strike="noStrike" cap="none" normalizeH="0" baseline="0">
                <a:ln>
                  <a:noFill/>
                </a:ln>
                <a:solidFill>
                  <a:srgbClr val="EEFFE3"/>
                </a:solidFill>
                <a:effectLst/>
                <a:latin typeface="JetBrains Mono" panose="020B0509020102050004" pitchFamily="49" charset="0"/>
              </a:rPr>
              <a:t>text </a:t>
            </a:r>
            <a:r>
              <a:rPr kumimoji="0" lang="en-US" altLang="en-US" sz="1000" b="0" i="0" u="none" strike="noStrike" cap="none" normalizeH="0" baseline="0">
                <a:ln>
                  <a:noFill/>
                </a:ln>
                <a:solidFill>
                  <a:srgbClr val="89DDFF"/>
                </a:solidFill>
                <a:effectLst/>
                <a:latin typeface="JetBrains Mono" panose="020B0509020102050004" pitchFamily="49" charset="0"/>
              </a:rPr>
              <a:t>= </a:t>
            </a:r>
            <a:r>
              <a:rPr kumimoji="0" lang="en-US" altLang="en-US" sz="1000" b="0" i="0" u="none" strike="noStrike" cap="none" normalizeH="0" baseline="0">
                <a:ln>
                  <a:noFill/>
                </a:ln>
                <a:solidFill>
                  <a:srgbClr val="C3E88D"/>
                </a:solidFill>
                <a:effectLst/>
                <a:latin typeface="JetBrains Mono" panose="020B0509020102050004" pitchFamily="49" charset="0"/>
              </a:rPr>
              <a:t>"locate where does ‘locate’ occurs!"</a:t>
            </a:r>
            <a:r>
              <a:rPr kumimoji="0" lang="en-US" altLang="en-US" sz="1000" b="0" i="0" u="none" strike="noStrike" cap="none" normalizeH="0" baseline="0">
                <a:ln>
                  <a:noFill/>
                </a:ln>
                <a:solidFill>
                  <a:srgbClr val="89DDFF"/>
                </a:solidFill>
                <a:effectLst/>
                <a:latin typeface="JetBrains Mono" panose="020B0509020102050004" pitchFamily="49" charset="0"/>
              </a:rPr>
              <a:t>;</a:t>
            </a:r>
            <a:br>
              <a:rPr kumimoji="0" lang="en-US" altLang="en-US" sz="1000" b="0" i="0" u="none" strike="noStrike" cap="none" normalizeH="0" baseline="0">
                <a:ln>
                  <a:noFill/>
                </a:ln>
                <a:solidFill>
                  <a:srgbClr val="89DDFF"/>
                </a:solidFill>
                <a:effectLst/>
                <a:latin typeface="JetBrains Mono" panose="020B0509020102050004" pitchFamily="49" charset="0"/>
              </a:rPr>
            </a:br>
            <a:r>
              <a:rPr kumimoji="0" lang="en-US" altLang="en-US" sz="1000" b="0" i="0" u="none" strike="noStrike" cap="none" normalizeH="0" baseline="0">
                <a:ln>
                  <a:noFill/>
                </a:ln>
                <a:solidFill>
                  <a:srgbClr val="FFCB6B"/>
                </a:solidFill>
                <a:effectLst/>
                <a:latin typeface="JetBrains Mono" panose="020B0509020102050004" pitchFamily="49" charset="0"/>
              </a:rPr>
              <a:t>System</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1" i="1" u="none" strike="noStrike" cap="none" normalizeH="0" baseline="0">
                <a:ln>
                  <a:noFill/>
                </a:ln>
                <a:solidFill>
                  <a:srgbClr val="EEFFFF"/>
                </a:solidFill>
                <a:effectLst/>
                <a:latin typeface="JetBrains Mono" panose="020B0509020102050004" pitchFamily="49" charset="0"/>
              </a:rPr>
              <a:t>out</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82AAFF"/>
                </a:solidFill>
                <a:effectLst/>
                <a:latin typeface="JetBrains Mono" panose="020B0509020102050004" pitchFamily="49" charset="0"/>
              </a:rPr>
              <a:t>println</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EEFFE3"/>
                </a:solidFill>
                <a:effectLst/>
                <a:latin typeface="JetBrains Mono" panose="020B0509020102050004" pitchFamily="49" charset="0"/>
              </a:rPr>
              <a:t>text</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82AAFF"/>
                </a:solidFill>
                <a:effectLst/>
                <a:latin typeface="JetBrains Mono" panose="020B0509020102050004" pitchFamily="49" charset="0"/>
              </a:rPr>
              <a:t>indexOf</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C3E88D"/>
                </a:solidFill>
                <a:effectLst/>
                <a:latin typeface="JetBrains Mono" panose="020B0509020102050004" pitchFamily="49" charset="0"/>
              </a:rPr>
              <a:t>"locate"</a:t>
            </a:r>
            <a:r>
              <a:rPr kumimoji="0" lang="en-US" altLang="en-US" sz="1000" b="0" i="0" u="none" strike="noStrike" cap="none" normalizeH="0" baseline="0">
                <a:ln>
                  <a:noFill/>
                </a:ln>
                <a:solidFill>
                  <a:srgbClr val="89DDFF"/>
                </a:solidFill>
                <a:effectLst/>
                <a:latin typeface="JetBrains Mono" panose="020B0509020102050004" pitchFamily="49"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6BCC077F-75E4-AC6F-B7D3-6A804B068B28}"/>
              </a:ext>
            </a:extLst>
          </p:cNvPr>
          <p:cNvPicPr>
            <a:picLocks noChangeAspect="1"/>
          </p:cNvPicPr>
          <p:nvPr/>
        </p:nvPicPr>
        <p:blipFill>
          <a:blip r:embed="rId2"/>
          <a:stretch>
            <a:fillRect/>
          </a:stretch>
        </p:blipFill>
        <p:spPr>
          <a:xfrm>
            <a:off x="5378824" y="2646597"/>
            <a:ext cx="3196376" cy="1019855"/>
          </a:xfrm>
          <a:prstGeom prst="rect">
            <a:avLst/>
          </a:prstGeom>
        </p:spPr>
      </p:pic>
    </p:spTree>
    <p:extLst>
      <p:ext uri="{BB962C8B-B14F-4D97-AF65-F5344CB8AC3E}">
        <p14:creationId xmlns:p14="http://schemas.microsoft.com/office/powerpoint/2010/main" val="2336332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 dirty="0">
                <a:solidFill>
                  <a:srgbClr val="C39113"/>
                </a:solidFill>
              </a:rPr>
              <a:t>JDK </a:t>
            </a:r>
            <a:endParaRPr sz="2800" dirty="0">
              <a:solidFill>
                <a:srgbClr val="C39113"/>
              </a:solidFill>
            </a:endParaRPr>
          </a:p>
        </p:txBody>
      </p:sp>
      <p:sp>
        <p:nvSpPr>
          <p:cNvPr id="2075" name="Google Shape;2075;p51"/>
          <p:cNvSpPr txBox="1">
            <a:spLocks noGrp="1"/>
          </p:cNvSpPr>
          <p:nvPr>
            <p:ph type="subTitle" idx="1"/>
          </p:nvPr>
        </p:nvSpPr>
        <p:spPr>
          <a:xfrm>
            <a:off x="713225" y="1160775"/>
            <a:ext cx="7710900" cy="3455700"/>
          </a:xfrm>
          <a:prstGeom prst="rect">
            <a:avLst/>
          </a:prstGeom>
        </p:spPr>
        <p:txBody>
          <a:bodyPr spcFirstLastPara="1" wrap="square" lIns="91425" tIns="91425" rIns="91425" bIns="91425" anchor="t" anchorCtr="0">
            <a:noAutofit/>
          </a:bodyPr>
          <a:lstStyle/>
          <a:p>
            <a:pPr marL="457200" lvl="0" indent="0" algn="r" rtl="1">
              <a:spcBef>
                <a:spcPts val="1000"/>
              </a:spcBef>
              <a:spcAft>
                <a:spcPts val="1000"/>
              </a:spcAft>
              <a:buNone/>
            </a:pPr>
            <a:r>
              <a:rPr lang="fa-IR" sz="2000" dirty="0">
                <a:cs typeface="B Nazanin" panose="00000400000000000000" pitchFamily="2" charset="-78"/>
              </a:rPr>
              <a:t>ابزاری است که امکان توسعه و اجرا کردن یک برنامه ی جاوا را فراهم میکند .</a:t>
            </a:r>
            <a:endParaRPr lang="en-US" sz="2000" dirty="0">
              <a:cs typeface="B Nazanin" panose="00000400000000000000" pitchFamily="2" charset="-78"/>
            </a:endParaRPr>
          </a:p>
          <a:p>
            <a:pPr marL="457200" lvl="0" indent="0" algn="r" rtl="1">
              <a:spcBef>
                <a:spcPts val="1000"/>
              </a:spcBef>
              <a:spcAft>
                <a:spcPts val="1000"/>
              </a:spcAft>
              <a:buNone/>
            </a:pPr>
            <a:r>
              <a:rPr lang="fa-IR" sz="2000" b="1" dirty="0">
                <a:cs typeface="B Nazanin" panose="00000400000000000000" pitchFamily="2" charset="-78"/>
              </a:rPr>
              <a:t>چرا بهش نیاز داریم؟</a:t>
            </a:r>
            <a:endParaRPr lang="en-US" sz="2000" b="1" dirty="0">
              <a:cs typeface="B Nazanin" panose="00000400000000000000" pitchFamily="2" charset="-78"/>
            </a:endParaRPr>
          </a:p>
          <a:p>
            <a:pPr marL="457200" lvl="0" indent="0" algn="r" rtl="1">
              <a:spcBef>
                <a:spcPts val="1000"/>
              </a:spcBef>
              <a:spcAft>
                <a:spcPts val="1000"/>
              </a:spcAft>
              <a:buNone/>
            </a:pPr>
            <a:r>
              <a:rPr lang="fa-IR" sz="2000">
                <a:cs typeface="B Nazanin" panose="00000400000000000000" pitchFamily="2" charset="-78"/>
              </a:rPr>
              <a:t>کد‌های </a:t>
            </a:r>
            <a:r>
              <a:rPr lang="fa-IR" sz="2000" dirty="0">
                <a:cs typeface="B Nazanin" panose="00000400000000000000" pitchFamily="2" charset="-78"/>
              </a:rPr>
              <a:t>نوشته شده توسط ما را به بایت کد </a:t>
            </a:r>
            <a:r>
              <a:rPr lang="fa-IR" sz="2000">
                <a:cs typeface="B Nazanin" panose="00000400000000000000" pitchFamily="2" charset="-78"/>
              </a:rPr>
              <a:t>تبدیل می‌کند </a:t>
            </a:r>
            <a:r>
              <a:rPr lang="fa-IR" sz="2000" dirty="0">
                <a:cs typeface="B Nazanin" panose="00000400000000000000" pitchFamily="2" charset="-78"/>
              </a:rPr>
              <a:t>که </a:t>
            </a:r>
            <a:r>
              <a:rPr lang="fa-IR" sz="2000">
                <a:cs typeface="B Nazanin" panose="00000400000000000000" pitchFamily="2" charset="-78"/>
              </a:rPr>
              <a:t>آن کدها </a:t>
            </a:r>
            <a:r>
              <a:rPr lang="fa-IR" sz="2000" dirty="0">
                <a:cs typeface="B Nazanin" panose="00000400000000000000" pitchFamily="2" charset="-78"/>
              </a:rPr>
              <a:t>روی </a:t>
            </a:r>
            <a:r>
              <a:rPr lang="fa-IR" sz="2000">
                <a:cs typeface="B Nazanin" panose="00000400000000000000" pitchFamily="2" charset="-78"/>
              </a:rPr>
              <a:t>یک ماشین مجازی اجرا می‌شوند.</a:t>
            </a:r>
            <a:endParaRPr lang="en-US" sz="2000" dirty="0">
              <a:cs typeface="B Nazanin" panose="00000400000000000000" pitchFamily="2" charset="-78"/>
            </a:endParaRPr>
          </a:p>
          <a:p>
            <a:pPr marL="457200" lvl="0" indent="0" algn="r" rtl="1">
              <a:spcBef>
                <a:spcPts val="1000"/>
              </a:spcBef>
              <a:spcAft>
                <a:spcPts val="1000"/>
              </a:spcAft>
              <a:buNone/>
            </a:pPr>
            <a:endParaRPr lang="en-US" sz="2000" dirty="0">
              <a:cs typeface="B Nazanin" panose="00000400000000000000" pitchFamily="2" charset="-78"/>
            </a:endParaRPr>
          </a:p>
          <a:p>
            <a:pPr marL="457200" lvl="0" indent="0" algn="r" rtl="1">
              <a:spcBef>
                <a:spcPts val="1000"/>
              </a:spcBef>
              <a:spcAft>
                <a:spcPts val="1000"/>
              </a:spcAft>
              <a:buNone/>
            </a:pPr>
            <a:r>
              <a:rPr lang="en-US" sz="2000" dirty="0">
                <a:cs typeface="B Nazanin" panose="00000400000000000000" pitchFamily="2" charset="-78"/>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49"/>
          <p:cNvSpPr txBox="1">
            <a:spLocks noGrp="1"/>
          </p:cNvSpPr>
          <p:nvPr>
            <p:ph type="title"/>
          </p:nvPr>
        </p:nvSpPr>
        <p:spPr>
          <a:xfrm>
            <a:off x="713225" y="2122600"/>
            <a:ext cx="7297500" cy="9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C39113"/>
                </a:solidFill>
              </a:rPr>
              <a:t>Variable name </a:t>
            </a:r>
            <a:endParaRPr dirty="0">
              <a:solidFill>
                <a:srgbClr val="C39113"/>
              </a:solidFill>
            </a:endParaRPr>
          </a:p>
        </p:txBody>
      </p:sp>
      <p:grpSp>
        <p:nvGrpSpPr>
          <p:cNvPr id="1951" name="Google Shape;1951;p49"/>
          <p:cNvGrpSpPr/>
          <p:nvPr/>
        </p:nvGrpSpPr>
        <p:grpSpPr>
          <a:xfrm>
            <a:off x="-1238838" y="-2814271"/>
            <a:ext cx="6191222" cy="6569036"/>
            <a:chOff x="-1238838" y="-2814271"/>
            <a:chExt cx="6191222" cy="6569036"/>
          </a:xfrm>
        </p:grpSpPr>
        <p:pic>
          <p:nvPicPr>
            <p:cNvPr id="1952" name="Google Shape;1952;p49"/>
            <p:cNvPicPr preferRelativeResize="0"/>
            <p:nvPr/>
          </p:nvPicPr>
          <p:blipFill rotWithShape="1">
            <a:blip r:embed="rId3">
              <a:alphaModFix/>
            </a:blip>
            <a:srcRect l="16960" t="24718" r="7121" b="26177"/>
            <a:stretch/>
          </p:blipFill>
          <p:spPr>
            <a:xfrm flipH="1">
              <a:off x="-860279" y="-1155525"/>
              <a:ext cx="3615750" cy="2759625"/>
            </a:xfrm>
            <a:prstGeom prst="rect">
              <a:avLst/>
            </a:prstGeom>
            <a:noFill/>
            <a:ln>
              <a:noFill/>
            </a:ln>
          </p:spPr>
        </p:pic>
        <p:grpSp>
          <p:nvGrpSpPr>
            <p:cNvPr id="1953" name="Google Shape;1953;p49"/>
            <p:cNvGrpSpPr/>
            <p:nvPr/>
          </p:nvGrpSpPr>
          <p:grpSpPr>
            <a:xfrm>
              <a:off x="-1238838" y="-2814271"/>
              <a:ext cx="6191222" cy="6569036"/>
              <a:chOff x="-1238838" y="-2814271"/>
              <a:chExt cx="6191222" cy="6569036"/>
            </a:xfrm>
          </p:grpSpPr>
          <p:sp>
            <p:nvSpPr>
              <p:cNvPr id="1954" name="Google Shape;1954;p49"/>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9"/>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49"/>
              <p:cNvGrpSpPr/>
              <p:nvPr/>
            </p:nvGrpSpPr>
            <p:grpSpPr>
              <a:xfrm>
                <a:off x="3010374" y="1407525"/>
                <a:ext cx="196674" cy="196585"/>
                <a:chOff x="1101075" y="2142375"/>
                <a:chExt cx="439200" cy="439100"/>
              </a:xfrm>
            </p:grpSpPr>
            <p:sp>
              <p:nvSpPr>
                <p:cNvPr id="1958" name="Google Shape;1958;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9"/>
              <p:cNvGrpSpPr/>
              <p:nvPr/>
            </p:nvGrpSpPr>
            <p:grpSpPr>
              <a:xfrm>
                <a:off x="1890399" y="1114475"/>
                <a:ext cx="196674" cy="196585"/>
                <a:chOff x="1101075" y="2142375"/>
                <a:chExt cx="439200" cy="439100"/>
              </a:xfrm>
            </p:grpSpPr>
            <p:sp>
              <p:nvSpPr>
                <p:cNvPr id="1961" name="Google Shape;1961;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49"/>
              <p:cNvGrpSpPr/>
              <p:nvPr/>
            </p:nvGrpSpPr>
            <p:grpSpPr>
              <a:xfrm>
                <a:off x="2755474" y="1114475"/>
                <a:ext cx="196674" cy="196585"/>
                <a:chOff x="1101075" y="2142375"/>
                <a:chExt cx="439200" cy="439100"/>
              </a:xfrm>
            </p:grpSpPr>
            <p:sp>
              <p:nvSpPr>
                <p:cNvPr id="1964" name="Google Shape;1964;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49"/>
              <p:cNvGrpSpPr/>
              <p:nvPr/>
            </p:nvGrpSpPr>
            <p:grpSpPr>
              <a:xfrm>
                <a:off x="1290099" y="539500"/>
                <a:ext cx="196674" cy="196585"/>
                <a:chOff x="1101075" y="2142375"/>
                <a:chExt cx="439200" cy="439100"/>
              </a:xfrm>
            </p:grpSpPr>
            <p:sp>
              <p:nvSpPr>
                <p:cNvPr id="1967" name="Google Shape;1967;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49"/>
              <p:cNvGrpSpPr/>
              <p:nvPr/>
            </p:nvGrpSpPr>
            <p:grpSpPr>
              <a:xfrm>
                <a:off x="2022774" y="671500"/>
                <a:ext cx="196674" cy="196585"/>
                <a:chOff x="1101075" y="2142375"/>
                <a:chExt cx="439200" cy="439100"/>
              </a:xfrm>
            </p:grpSpPr>
            <p:sp>
              <p:nvSpPr>
                <p:cNvPr id="1970" name="Google Shape;1970;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2" name="Google Shape;1972;p49"/>
          <p:cNvGrpSpPr/>
          <p:nvPr/>
        </p:nvGrpSpPr>
        <p:grpSpPr>
          <a:xfrm>
            <a:off x="4571996" y="2268220"/>
            <a:ext cx="5022035" cy="4764449"/>
            <a:chOff x="4571996" y="2268220"/>
            <a:chExt cx="5022035" cy="4764449"/>
          </a:xfrm>
        </p:grpSpPr>
        <p:pic>
          <p:nvPicPr>
            <p:cNvPr id="1973" name="Google Shape;1973;p49"/>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974" name="Google Shape;1974;p49"/>
            <p:cNvGrpSpPr/>
            <p:nvPr/>
          </p:nvGrpSpPr>
          <p:grpSpPr>
            <a:xfrm rot="10800000">
              <a:off x="4571996" y="2268220"/>
              <a:ext cx="5022035" cy="4764449"/>
              <a:chOff x="-494406" y="-1584825"/>
              <a:chExt cx="4397193" cy="4171657"/>
            </a:xfrm>
          </p:grpSpPr>
          <p:grpSp>
            <p:nvGrpSpPr>
              <p:cNvPr id="1975" name="Google Shape;1975;p49"/>
              <p:cNvGrpSpPr/>
              <p:nvPr/>
            </p:nvGrpSpPr>
            <p:grpSpPr>
              <a:xfrm>
                <a:off x="245875" y="-51824"/>
                <a:ext cx="208200" cy="1824700"/>
                <a:chOff x="1040050" y="3812126"/>
                <a:chExt cx="208200" cy="1824700"/>
              </a:xfrm>
            </p:grpSpPr>
            <p:sp>
              <p:nvSpPr>
                <p:cNvPr id="1976" name="Google Shape;1976;p49"/>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9"/>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49"/>
              <p:cNvGrpSpPr/>
              <p:nvPr/>
            </p:nvGrpSpPr>
            <p:grpSpPr>
              <a:xfrm rot="-8100000">
                <a:off x="540898" y="-1172741"/>
                <a:ext cx="2552124" cy="3347490"/>
                <a:chOff x="2976325" y="908175"/>
                <a:chExt cx="4028179" cy="5283555"/>
              </a:xfrm>
            </p:grpSpPr>
            <p:sp>
              <p:nvSpPr>
                <p:cNvPr id="1979" name="Google Shape;1979;p49"/>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9"/>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9"/>
              <p:cNvGrpSpPr/>
              <p:nvPr/>
            </p:nvGrpSpPr>
            <p:grpSpPr>
              <a:xfrm>
                <a:off x="-1" y="621223"/>
                <a:ext cx="699940" cy="478601"/>
                <a:chOff x="39722" y="4349021"/>
                <a:chExt cx="1061964" cy="726143"/>
              </a:xfrm>
            </p:grpSpPr>
            <p:grpSp>
              <p:nvGrpSpPr>
                <p:cNvPr id="1983" name="Google Shape;1983;p49"/>
                <p:cNvGrpSpPr/>
                <p:nvPr/>
              </p:nvGrpSpPr>
              <p:grpSpPr>
                <a:xfrm rot="2700000">
                  <a:off x="140502" y="4460924"/>
                  <a:ext cx="524584" cy="502337"/>
                  <a:chOff x="1189791" y="-1767331"/>
                  <a:chExt cx="904284" cy="865933"/>
                </a:xfrm>
              </p:grpSpPr>
              <p:sp>
                <p:nvSpPr>
                  <p:cNvPr id="1984" name="Google Shape;198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49"/>
                  <p:cNvGrpSpPr/>
                  <p:nvPr/>
                </p:nvGrpSpPr>
                <p:grpSpPr>
                  <a:xfrm>
                    <a:off x="1232795" y="-1740829"/>
                    <a:ext cx="717621" cy="717392"/>
                    <a:chOff x="1483457" y="3953671"/>
                    <a:chExt cx="717621" cy="717392"/>
                  </a:xfrm>
                </p:grpSpPr>
                <p:sp>
                  <p:nvSpPr>
                    <p:cNvPr id="1986" name="Google Shape;198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1" name="Google Shape;199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49"/>
              <p:cNvGrpSpPr/>
              <p:nvPr/>
            </p:nvGrpSpPr>
            <p:grpSpPr>
              <a:xfrm>
                <a:off x="955673" y="11"/>
                <a:ext cx="592576" cy="405260"/>
                <a:chOff x="39722" y="4349021"/>
                <a:chExt cx="1061964" cy="726143"/>
              </a:xfrm>
            </p:grpSpPr>
            <p:grpSp>
              <p:nvGrpSpPr>
                <p:cNvPr id="1993" name="Google Shape;1993;p49"/>
                <p:cNvGrpSpPr/>
                <p:nvPr/>
              </p:nvGrpSpPr>
              <p:grpSpPr>
                <a:xfrm rot="2700000">
                  <a:off x="140502" y="4460924"/>
                  <a:ext cx="524584" cy="502337"/>
                  <a:chOff x="1189791" y="-1767331"/>
                  <a:chExt cx="904284" cy="865933"/>
                </a:xfrm>
              </p:grpSpPr>
              <p:sp>
                <p:nvSpPr>
                  <p:cNvPr id="1994" name="Google Shape;199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9"/>
                  <p:cNvGrpSpPr/>
                  <p:nvPr/>
                </p:nvGrpSpPr>
                <p:grpSpPr>
                  <a:xfrm>
                    <a:off x="1232795" y="-1740829"/>
                    <a:ext cx="717621" cy="717392"/>
                    <a:chOff x="1483457" y="3953671"/>
                    <a:chExt cx="717621" cy="717392"/>
                  </a:xfrm>
                </p:grpSpPr>
                <p:sp>
                  <p:nvSpPr>
                    <p:cNvPr id="1996" name="Google Shape;199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9"/>
              <p:cNvGrpSpPr/>
              <p:nvPr/>
            </p:nvGrpSpPr>
            <p:grpSpPr>
              <a:xfrm>
                <a:off x="441574" y="-36652"/>
                <a:ext cx="699940" cy="478601"/>
                <a:chOff x="39722" y="4349021"/>
                <a:chExt cx="1061964" cy="726143"/>
              </a:xfrm>
            </p:grpSpPr>
            <p:grpSp>
              <p:nvGrpSpPr>
                <p:cNvPr id="2003" name="Google Shape;2003;p49"/>
                <p:cNvGrpSpPr/>
                <p:nvPr/>
              </p:nvGrpSpPr>
              <p:grpSpPr>
                <a:xfrm rot="2700000">
                  <a:off x="140502" y="4460924"/>
                  <a:ext cx="524584" cy="502337"/>
                  <a:chOff x="1189791" y="-1767331"/>
                  <a:chExt cx="904284" cy="865933"/>
                </a:xfrm>
              </p:grpSpPr>
              <p:sp>
                <p:nvSpPr>
                  <p:cNvPr id="2004" name="Google Shape;200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49"/>
                  <p:cNvGrpSpPr/>
                  <p:nvPr/>
                </p:nvGrpSpPr>
                <p:grpSpPr>
                  <a:xfrm>
                    <a:off x="1232795" y="-1740829"/>
                    <a:ext cx="717621" cy="717392"/>
                    <a:chOff x="1483457" y="3953671"/>
                    <a:chExt cx="717621" cy="717392"/>
                  </a:xfrm>
                </p:grpSpPr>
                <p:sp>
                  <p:nvSpPr>
                    <p:cNvPr id="2006" name="Google Shape;200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1" name="Google Shape;201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49"/>
              <p:cNvGrpSpPr/>
              <p:nvPr/>
            </p:nvGrpSpPr>
            <p:grpSpPr>
              <a:xfrm>
                <a:off x="-494406" y="-252396"/>
                <a:ext cx="1741563" cy="1288563"/>
                <a:chOff x="-494406" y="-252396"/>
                <a:chExt cx="1741563" cy="1288563"/>
              </a:xfrm>
            </p:grpSpPr>
            <p:sp>
              <p:nvSpPr>
                <p:cNvPr id="2013" name="Google Shape;2013;p49"/>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5" name="Google Shape;2015;p49"/>
            <p:cNvGrpSpPr/>
            <p:nvPr/>
          </p:nvGrpSpPr>
          <p:grpSpPr>
            <a:xfrm>
              <a:off x="5643425" y="4968525"/>
              <a:ext cx="439200" cy="439100"/>
              <a:chOff x="1101075" y="2142375"/>
              <a:chExt cx="439200" cy="439100"/>
            </a:xfrm>
          </p:grpSpPr>
          <p:sp>
            <p:nvSpPr>
              <p:cNvPr id="2016" name="Google Shape;2016;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8" name="Google Shape;2018;p49"/>
          <p:cNvGrpSpPr/>
          <p:nvPr/>
        </p:nvGrpSpPr>
        <p:grpSpPr>
          <a:xfrm>
            <a:off x="774450" y="3019701"/>
            <a:ext cx="5944442" cy="134100"/>
            <a:chOff x="774450" y="3019701"/>
            <a:chExt cx="5944442" cy="134100"/>
          </a:xfrm>
        </p:grpSpPr>
        <p:sp>
          <p:nvSpPr>
            <p:cNvPr id="2019" name="Google Shape;2019;p49"/>
            <p:cNvSpPr/>
            <p:nvPr/>
          </p:nvSpPr>
          <p:spPr>
            <a:xfrm>
              <a:off x="6584792"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0" name="Google Shape;2020;p49"/>
            <p:cNvCxnSpPr/>
            <p:nvPr/>
          </p:nvCxnSpPr>
          <p:spPr>
            <a:xfrm>
              <a:off x="774450" y="3086750"/>
              <a:ext cx="5848200" cy="0"/>
            </a:xfrm>
            <a:prstGeom prst="straightConnector1">
              <a:avLst/>
            </a:prstGeom>
            <a:noFill/>
            <a:ln w="9525" cap="flat" cmpd="sng">
              <a:solidFill>
                <a:schemeClr val="dk2"/>
              </a:solidFill>
              <a:prstDash val="solid"/>
              <a:round/>
              <a:headEnd type="none" w="med" len="med"/>
              <a:tailEnd type="none" w="med" len="med"/>
            </a:ln>
          </p:spPr>
        </p:cxnSp>
        <p:sp>
          <p:nvSpPr>
            <p:cNvPr id="2021" name="Google Shape;2021;p49"/>
            <p:cNvSpPr/>
            <p:nvPr/>
          </p:nvSpPr>
          <p:spPr>
            <a:xfrm>
              <a:off x="6614904"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60551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85F6C-4CD3-EDBF-35FE-6CC7E969FC34}"/>
              </a:ext>
            </a:extLst>
          </p:cNvPr>
          <p:cNvSpPr>
            <a:spLocks noGrp="1"/>
          </p:cNvSpPr>
          <p:nvPr>
            <p:ph type="title"/>
          </p:nvPr>
        </p:nvSpPr>
        <p:spPr/>
        <p:txBody>
          <a:bodyPr/>
          <a:lstStyle/>
          <a:p>
            <a:pPr algn="r" rtl="1"/>
            <a:r>
              <a:rPr lang="en-US" sz="2800" dirty="0">
                <a:solidFill>
                  <a:srgbClr val="C39113"/>
                </a:solidFill>
              </a:rPr>
              <a:t>camelCase</a:t>
            </a:r>
          </a:p>
        </p:txBody>
      </p:sp>
      <p:pic>
        <p:nvPicPr>
          <p:cNvPr id="4" name="Picture 3">
            <a:extLst>
              <a:ext uri="{FF2B5EF4-FFF2-40B4-BE49-F238E27FC236}">
                <a16:creationId xmlns:a16="http://schemas.microsoft.com/office/drawing/2014/main" id="{05EB622D-F7FD-BF7A-844C-231D481A7A9B}"/>
              </a:ext>
            </a:extLst>
          </p:cNvPr>
          <p:cNvPicPr>
            <a:picLocks noChangeAspect="1"/>
          </p:cNvPicPr>
          <p:nvPr/>
        </p:nvPicPr>
        <p:blipFill>
          <a:blip r:embed="rId2"/>
          <a:stretch>
            <a:fillRect/>
          </a:stretch>
        </p:blipFill>
        <p:spPr>
          <a:xfrm>
            <a:off x="1414420" y="2458109"/>
            <a:ext cx="6525780" cy="1929004"/>
          </a:xfrm>
          <a:prstGeom prst="rect">
            <a:avLst/>
          </a:prstGeom>
        </p:spPr>
      </p:pic>
      <p:sp>
        <p:nvSpPr>
          <p:cNvPr id="3" name="TextBox 2">
            <a:extLst>
              <a:ext uri="{FF2B5EF4-FFF2-40B4-BE49-F238E27FC236}">
                <a16:creationId xmlns:a16="http://schemas.microsoft.com/office/drawing/2014/main" id="{D3482C50-2111-2CDC-C5A3-5717FD34D27A}"/>
              </a:ext>
            </a:extLst>
          </p:cNvPr>
          <p:cNvSpPr txBox="1"/>
          <p:nvPr/>
        </p:nvSpPr>
        <p:spPr>
          <a:xfrm>
            <a:off x="720000" y="1216742"/>
            <a:ext cx="7487477" cy="1015663"/>
          </a:xfrm>
          <a:prstGeom prst="rect">
            <a:avLst/>
          </a:prstGeom>
          <a:noFill/>
        </p:spPr>
        <p:txBody>
          <a:bodyPr wrap="square" rtlCol="0">
            <a:spAutoFit/>
          </a:bodyPr>
          <a:lstStyle/>
          <a:p>
            <a:pPr marL="285750" indent="-285750" algn="r" rtl="1">
              <a:buFont typeface="Arial" panose="020B0604020202020204" pitchFamily="34" charset="0"/>
              <a:buChar char="•"/>
            </a:pPr>
            <a:r>
              <a:rPr lang="fa-IR" sz="2000">
                <a:cs typeface="B Nazanin" panose="00000400000000000000" pitchFamily="2" charset="-78"/>
              </a:rPr>
              <a:t>در برنامه نویسی به زبان جاوا، نام‌گذاری استاندارد و متداول متغیر‌ها به صورت </a:t>
            </a:r>
            <a:r>
              <a:rPr lang="en-US" sz="2000">
                <a:latin typeface="Gill Sans MT" panose="020B0502020104020203" pitchFamily="34" charset="0"/>
                <a:cs typeface="B Nazanin" panose="00000400000000000000" pitchFamily="2" charset="-78"/>
              </a:rPr>
              <a:t>camelCase</a:t>
            </a:r>
            <a:r>
              <a:rPr lang="fa-IR" sz="2000">
                <a:latin typeface="Gill Sans MT" panose="020B0502020104020203" pitchFamily="34" charset="0"/>
                <a:cs typeface="B Nazanin" panose="00000400000000000000" pitchFamily="2" charset="-78"/>
              </a:rPr>
              <a:t> است. </a:t>
            </a:r>
            <a:r>
              <a:rPr lang="ar-SA" sz="2000" b="0" i="0">
                <a:solidFill>
                  <a:srgbClr val="000000"/>
                </a:solidFill>
                <a:effectLst/>
                <a:latin typeface="BNazanin"/>
                <a:cs typeface="B Nazanin" panose="00000400000000000000" pitchFamily="2" charset="-78"/>
              </a:rPr>
              <a:t>در این روش، همه</a:t>
            </a:r>
            <a:r>
              <a:rPr lang="fa-IR" sz="2000" b="0" i="0">
                <a:solidFill>
                  <a:srgbClr val="000000"/>
                </a:solidFill>
                <a:effectLst/>
                <a:latin typeface="BNazanin"/>
                <a:cs typeface="B Nazanin" panose="00000400000000000000" pitchFamily="2" charset="-78"/>
              </a:rPr>
              <a:t>‌</a:t>
            </a:r>
            <a:r>
              <a:rPr lang="ar-SA" sz="2000" b="0" i="0">
                <a:solidFill>
                  <a:srgbClr val="000000"/>
                </a:solidFill>
                <a:effectLst/>
                <a:latin typeface="BNazanin"/>
                <a:cs typeface="B Nazanin" panose="00000400000000000000" pitchFamily="2" charset="-78"/>
              </a:rPr>
              <a:t>ی حروف به جز حروف اول کلمات دوم به بعد کوچک هستند</a:t>
            </a:r>
            <a:r>
              <a:rPr lang="fa-IR" sz="2000">
                <a:latin typeface="Gill Sans MT" panose="020B0502020104020203" pitchFamily="34" charset="0"/>
                <a:cs typeface="B Nazanin" panose="00000400000000000000" pitchFamily="2" charset="-78"/>
              </a:rPr>
              <a:t>:</a:t>
            </a:r>
            <a:endParaRPr lang="en-GB" sz="2000">
              <a:cs typeface="B Nazanin" panose="00000400000000000000" pitchFamily="2" charset="-78"/>
            </a:endParaRPr>
          </a:p>
        </p:txBody>
      </p:sp>
    </p:spTree>
    <p:extLst>
      <p:ext uri="{BB962C8B-B14F-4D97-AF65-F5344CB8AC3E}">
        <p14:creationId xmlns:p14="http://schemas.microsoft.com/office/powerpoint/2010/main" val="2808853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EB2D8-3C6A-D51D-C7F3-D7D9A7E42C2D}"/>
              </a:ext>
            </a:extLst>
          </p:cNvPr>
          <p:cNvSpPr>
            <a:spLocks noGrp="1"/>
          </p:cNvSpPr>
          <p:nvPr>
            <p:ph type="title"/>
          </p:nvPr>
        </p:nvSpPr>
        <p:spPr/>
        <p:txBody>
          <a:bodyPr/>
          <a:lstStyle/>
          <a:p>
            <a:pPr algn="r" rtl="1"/>
            <a:r>
              <a:rPr lang="en-US" sz="2800" dirty="0" err="1">
                <a:solidFill>
                  <a:srgbClr val="C39113"/>
                </a:solidFill>
              </a:rPr>
              <a:t>PascalCase</a:t>
            </a:r>
            <a:endParaRPr lang="en-US" sz="2800" dirty="0">
              <a:solidFill>
                <a:srgbClr val="C39113"/>
              </a:solidFill>
            </a:endParaRPr>
          </a:p>
        </p:txBody>
      </p:sp>
      <p:pic>
        <p:nvPicPr>
          <p:cNvPr id="4" name="Picture 3">
            <a:extLst>
              <a:ext uri="{FF2B5EF4-FFF2-40B4-BE49-F238E27FC236}">
                <a16:creationId xmlns:a16="http://schemas.microsoft.com/office/drawing/2014/main" id="{7DA77415-9C25-7B10-B7BC-80550CE1FB37}"/>
              </a:ext>
            </a:extLst>
          </p:cNvPr>
          <p:cNvPicPr>
            <a:picLocks noChangeAspect="1"/>
          </p:cNvPicPr>
          <p:nvPr/>
        </p:nvPicPr>
        <p:blipFill>
          <a:blip r:embed="rId2"/>
          <a:stretch>
            <a:fillRect/>
          </a:stretch>
        </p:blipFill>
        <p:spPr>
          <a:xfrm>
            <a:off x="1749576" y="2465726"/>
            <a:ext cx="5942200" cy="1730007"/>
          </a:xfrm>
          <a:prstGeom prst="rect">
            <a:avLst/>
          </a:prstGeom>
        </p:spPr>
      </p:pic>
      <p:sp>
        <p:nvSpPr>
          <p:cNvPr id="3" name="TextBox 2">
            <a:extLst>
              <a:ext uri="{FF2B5EF4-FFF2-40B4-BE49-F238E27FC236}">
                <a16:creationId xmlns:a16="http://schemas.microsoft.com/office/drawing/2014/main" id="{59F04094-49CB-7050-E1BE-34E2FCCEE14D}"/>
              </a:ext>
            </a:extLst>
          </p:cNvPr>
          <p:cNvSpPr txBox="1"/>
          <p:nvPr/>
        </p:nvSpPr>
        <p:spPr>
          <a:xfrm>
            <a:off x="936523" y="1216742"/>
            <a:ext cx="7487477" cy="1015663"/>
          </a:xfrm>
          <a:prstGeom prst="rect">
            <a:avLst/>
          </a:prstGeom>
          <a:noFill/>
        </p:spPr>
        <p:txBody>
          <a:bodyPr wrap="square" rtlCol="0">
            <a:spAutoFit/>
          </a:bodyPr>
          <a:lstStyle/>
          <a:p>
            <a:pPr algn="r" rtl="1"/>
            <a:r>
              <a:rPr lang="ar-SA" sz="2000" b="0" i="0">
                <a:solidFill>
                  <a:srgbClr val="000000"/>
                </a:solidFill>
                <a:effectLst/>
                <a:latin typeface="BNazanin"/>
                <a:cs typeface="B Nazanin" panose="00000400000000000000" pitchFamily="2" charset="-78"/>
              </a:rPr>
              <a:t>همچنین در نام</a:t>
            </a:r>
            <a:r>
              <a:rPr lang="fa-IR" sz="2000" b="0" i="0">
                <a:solidFill>
                  <a:srgbClr val="000000"/>
                </a:solidFill>
                <a:effectLst/>
                <a:latin typeface="BNazanin"/>
                <a:cs typeface="B Nazanin" panose="00000400000000000000" pitchFamily="2" charset="-78"/>
              </a:rPr>
              <a:t>‌</a:t>
            </a:r>
            <a:r>
              <a:rPr lang="ar-SA" sz="2000" b="0" i="0">
                <a:solidFill>
                  <a:srgbClr val="000000"/>
                </a:solidFill>
                <a:effectLst/>
                <a:latin typeface="BNazanin"/>
                <a:cs typeface="B Nazanin" panose="00000400000000000000" pitchFamily="2" charset="-78"/>
              </a:rPr>
              <a:t>گذاری کلاس</a:t>
            </a:r>
            <a:r>
              <a:rPr lang="fa-IR" sz="2000" b="0" i="0">
                <a:solidFill>
                  <a:srgbClr val="000000"/>
                </a:solidFill>
                <a:effectLst/>
                <a:latin typeface="BNazanin"/>
                <a:cs typeface="B Nazanin" panose="00000400000000000000" pitchFamily="2" charset="-78"/>
              </a:rPr>
              <a:t>‌</a:t>
            </a:r>
            <a:r>
              <a:rPr lang="ar-SA" sz="2000" b="0" i="0">
                <a:solidFill>
                  <a:srgbClr val="000000"/>
                </a:solidFill>
                <a:effectLst/>
                <a:latin typeface="BNazanin"/>
                <a:cs typeface="B Nazanin" panose="00000400000000000000" pitchFamily="2" charset="-78"/>
              </a:rPr>
              <a:t>ها از متد </a:t>
            </a:r>
            <a:r>
              <a:rPr lang="en-GB" sz="2000" b="0" i="0">
                <a:solidFill>
                  <a:srgbClr val="000000"/>
                </a:solidFill>
                <a:effectLst/>
                <a:latin typeface="Cambria" panose="02040503050406030204" pitchFamily="18" charset="0"/>
                <a:cs typeface="B Nazanin" panose="00000400000000000000" pitchFamily="2" charset="-78"/>
              </a:rPr>
              <a:t>PascalCase</a:t>
            </a:r>
            <a:r>
              <a:rPr lang="fa-IR" sz="2000" b="0" i="0">
                <a:solidFill>
                  <a:srgbClr val="000000"/>
                </a:solidFill>
                <a:effectLst/>
                <a:latin typeface="Cambria" panose="02040503050406030204" pitchFamily="18" charset="0"/>
                <a:cs typeface="B Nazanin" panose="00000400000000000000" pitchFamily="2" charset="-78"/>
              </a:rPr>
              <a:t> </a:t>
            </a:r>
            <a:r>
              <a:rPr lang="ar-SA" sz="2000" b="0" i="0">
                <a:solidFill>
                  <a:srgbClr val="000000"/>
                </a:solidFill>
                <a:effectLst/>
                <a:latin typeface="BNazanin"/>
                <a:cs typeface="B Nazanin" panose="00000400000000000000" pitchFamily="2" charset="-78"/>
              </a:rPr>
              <a:t>استفاده می</a:t>
            </a:r>
            <a:r>
              <a:rPr lang="fa-IR" sz="2000" b="0" i="0">
                <a:solidFill>
                  <a:srgbClr val="000000"/>
                </a:solidFill>
                <a:effectLst/>
                <a:latin typeface="BNazanin"/>
                <a:cs typeface="B Nazanin" panose="00000400000000000000" pitchFamily="2" charset="-78"/>
              </a:rPr>
              <a:t>‌</a:t>
            </a:r>
            <a:r>
              <a:rPr lang="ar-SA" sz="2000" b="0" i="0">
                <a:solidFill>
                  <a:srgbClr val="000000"/>
                </a:solidFill>
                <a:effectLst/>
                <a:latin typeface="BNazanin"/>
                <a:cs typeface="B Nazanin" panose="00000400000000000000" pitchFamily="2" charset="-78"/>
              </a:rPr>
              <a:t>شود. در این روش بر خلاف روش بالا، حروف اول همه</a:t>
            </a:r>
            <a:r>
              <a:rPr lang="fa-IR" sz="2000" b="0" i="0">
                <a:solidFill>
                  <a:srgbClr val="000000"/>
                </a:solidFill>
                <a:effectLst/>
                <a:latin typeface="BNazanin"/>
                <a:cs typeface="B Nazanin" panose="00000400000000000000" pitchFamily="2" charset="-78"/>
              </a:rPr>
              <a:t>‌</a:t>
            </a:r>
            <a:r>
              <a:rPr lang="ar-SA" sz="2000" b="0" i="0">
                <a:solidFill>
                  <a:srgbClr val="000000"/>
                </a:solidFill>
                <a:effectLst/>
                <a:latin typeface="BNazanin"/>
                <a:cs typeface="B Nazanin" panose="00000400000000000000" pitchFamily="2" charset="-78"/>
              </a:rPr>
              <a:t>ی کلمات بزرگ و باقی حروف کوچک هستند.</a:t>
            </a:r>
            <a:r>
              <a:rPr lang="ar-SA" sz="2000">
                <a:cs typeface="B Nazanin" panose="00000400000000000000" pitchFamily="2" charset="-78"/>
              </a:rPr>
              <a:t> </a:t>
            </a:r>
            <a:br>
              <a:rPr lang="ar-SA" sz="2000">
                <a:cs typeface="B Nazanin" panose="00000400000000000000" pitchFamily="2" charset="-78"/>
              </a:rPr>
            </a:br>
            <a:endParaRPr lang="en-GB" sz="2000">
              <a:cs typeface="B Nazanin" panose="00000400000000000000" pitchFamily="2" charset="-78"/>
            </a:endParaRPr>
          </a:p>
        </p:txBody>
      </p:sp>
    </p:spTree>
    <p:extLst>
      <p:ext uri="{BB962C8B-B14F-4D97-AF65-F5344CB8AC3E}">
        <p14:creationId xmlns:p14="http://schemas.microsoft.com/office/powerpoint/2010/main" val="1931563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97F9C0E-ADFE-A37F-9310-FA148C4471E8}"/>
              </a:ext>
            </a:extLst>
          </p:cNvPr>
          <p:cNvSpPr>
            <a:spLocks noGrp="1"/>
          </p:cNvSpPr>
          <p:nvPr>
            <p:ph type="subTitle" idx="1"/>
          </p:nvPr>
        </p:nvSpPr>
        <p:spPr/>
        <p:txBody>
          <a:bodyPr/>
          <a:lstStyle/>
          <a:p>
            <a:pPr marL="425450" indent="-285750" algn="r" rtl="1">
              <a:buFont typeface="Wingdings" panose="05000000000000000000" pitchFamily="2" charset="2"/>
              <a:buChar char="v"/>
            </a:pPr>
            <a:r>
              <a:rPr lang="fa-IR" sz="2000">
                <a:solidFill>
                  <a:srgbClr val="1F1F1F"/>
                </a:solidFill>
                <a:cs typeface="B Nazanin" panose="00000400000000000000" pitchFamily="2" charset="-78"/>
              </a:rPr>
              <a:t>زبان </a:t>
            </a:r>
            <a:r>
              <a:rPr lang="en-US" sz="2000">
                <a:solidFill>
                  <a:srgbClr val="1F1F1F"/>
                </a:solidFill>
                <a:cs typeface="B Nazanin" panose="00000400000000000000" pitchFamily="2" charset="-78"/>
              </a:rPr>
              <a:t>Java</a:t>
            </a:r>
            <a:r>
              <a:rPr lang="fa-IR" sz="2000">
                <a:solidFill>
                  <a:srgbClr val="1F1F1F"/>
                </a:solidFill>
                <a:cs typeface="B Nazanin" panose="00000400000000000000" pitchFamily="2" charset="-78"/>
              </a:rPr>
              <a:t> یک زبان</a:t>
            </a:r>
            <a:r>
              <a:rPr lang="en-US" sz="2000">
                <a:solidFill>
                  <a:srgbClr val="1F1F1F"/>
                </a:solidFill>
                <a:cs typeface="B Nazanin" panose="00000400000000000000" pitchFamily="2" charset="-78"/>
              </a:rPr>
              <a:t>Case sensitive </a:t>
            </a:r>
            <a:r>
              <a:rPr lang="fa-IR" sz="2000">
                <a:solidFill>
                  <a:srgbClr val="1F1F1F"/>
                </a:solidFill>
                <a:cs typeface="B Nazanin" panose="00000400000000000000" pitchFamily="2" charset="-78"/>
              </a:rPr>
              <a:t> است</a:t>
            </a:r>
            <a:r>
              <a:rPr lang="en-US" sz="2000">
                <a:solidFill>
                  <a:srgbClr val="1F1F1F"/>
                </a:solidFill>
                <a:cs typeface="B Nazanin" panose="00000400000000000000" pitchFamily="2" charset="-78"/>
              </a:rPr>
              <a:t>.</a:t>
            </a:r>
            <a:endParaRPr lang="en-US" sz="2000" b="0" i="0" dirty="0">
              <a:solidFill>
                <a:srgbClr val="1F1F1F"/>
              </a:solidFill>
              <a:effectLst/>
              <a:cs typeface="B Nazanin" panose="00000400000000000000" pitchFamily="2" charset="-78"/>
            </a:endParaRPr>
          </a:p>
          <a:p>
            <a:pPr algn="r" rtl="1">
              <a:buFont typeface="Wingdings" panose="05000000000000000000" pitchFamily="2" charset="2"/>
              <a:buChar char="v"/>
            </a:pPr>
            <a:r>
              <a:rPr lang="ar-SA" sz="2000" b="0" i="0">
                <a:solidFill>
                  <a:srgbClr val="000000"/>
                </a:solidFill>
                <a:effectLst/>
                <a:latin typeface="BNazanin"/>
                <a:cs typeface="B Nazanin" panose="00000400000000000000" pitchFamily="2" charset="-78"/>
              </a:rPr>
              <a:t>سعی کنید نام متغیرها معنی</a:t>
            </a:r>
            <a:r>
              <a:rPr lang="fa-IR" sz="2000" b="0" i="0">
                <a:solidFill>
                  <a:srgbClr val="000000"/>
                </a:solidFill>
                <a:effectLst/>
                <a:latin typeface="BNazanin"/>
                <a:cs typeface="B Nazanin" panose="00000400000000000000" pitchFamily="2" charset="-78"/>
              </a:rPr>
              <a:t>‌</a:t>
            </a:r>
            <a:r>
              <a:rPr lang="ar-SA" sz="2000" b="0" i="0">
                <a:solidFill>
                  <a:srgbClr val="000000"/>
                </a:solidFill>
                <a:effectLst/>
                <a:latin typeface="BNazanin"/>
                <a:cs typeface="B Nazanin" panose="00000400000000000000" pitchFamily="2" charset="-78"/>
              </a:rPr>
              <a:t>دار باشد و با توجه به کاربرد آن متغیر نامگذاری شده باشد.</a:t>
            </a:r>
          </a:p>
          <a:p>
            <a:pPr algn="r" rtl="1">
              <a:buFont typeface="Wingdings" panose="05000000000000000000" pitchFamily="2" charset="2"/>
              <a:buChar char="v"/>
            </a:pPr>
            <a:r>
              <a:rPr lang="ar-SA" sz="2000" b="0" i="0">
                <a:solidFill>
                  <a:srgbClr val="000000"/>
                </a:solidFill>
                <a:effectLst/>
                <a:cs typeface="B Nazanin" panose="00000400000000000000" pitchFamily="2" charset="-78"/>
              </a:rPr>
              <a:t> </a:t>
            </a:r>
            <a:r>
              <a:rPr lang="ar-SA" sz="2000" b="0" i="0">
                <a:solidFill>
                  <a:srgbClr val="000000"/>
                </a:solidFill>
                <a:effectLst/>
                <a:latin typeface="BNazanin"/>
                <a:cs typeface="B Nazanin" panose="00000400000000000000" pitchFamily="2" charset="-78"/>
              </a:rPr>
              <a:t>سعی کنید نام متدها معنی</a:t>
            </a:r>
            <a:r>
              <a:rPr lang="fa-IR" sz="2000" b="0" i="0">
                <a:solidFill>
                  <a:srgbClr val="000000"/>
                </a:solidFill>
                <a:effectLst/>
                <a:latin typeface="BNazanin"/>
                <a:cs typeface="B Nazanin" panose="00000400000000000000" pitchFamily="2" charset="-78"/>
              </a:rPr>
              <a:t>‌</a:t>
            </a:r>
            <a:r>
              <a:rPr lang="ar-SA" sz="2000" b="0" i="0">
                <a:solidFill>
                  <a:srgbClr val="000000"/>
                </a:solidFill>
                <a:effectLst/>
                <a:latin typeface="BNazanin"/>
                <a:cs typeface="B Nazanin" panose="00000400000000000000" pitchFamily="2" charset="-78"/>
              </a:rPr>
              <a:t>دار باشد و با توجه به عملکرد متد نامگذاری شده باشد. (در آینده با متدها آشنا</a:t>
            </a:r>
            <a:r>
              <a:rPr lang="en-US" sz="2000" b="0" i="0">
                <a:solidFill>
                  <a:srgbClr val="000000"/>
                </a:solidFill>
                <a:effectLst/>
                <a:latin typeface="BNazanin"/>
                <a:cs typeface="B Nazanin" panose="00000400000000000000" pitchFamily="2" charset="-78"/>
              </a:rPr>
              <a:t> </a:t>
            </a:r>
            <a:r>
              <a:rPr lang="ar-SA" sz="2000" b="0" i="0">
                <a:solidFill>
                  <a:srgbClr val="000000"/>
                </a:solidFill>
                <a:effectLst/>
                <a:latin typeface="BNazanin"/>
                <a:cs typeface="B Nazanin" panose="00000400000000000000" pitchFamily="2" charset="-78"/>
              </a:rPr>
              <a:t>می</a:t>
            </a:r>
            <a:r>
              <a:rPr lang="fa-IR" sz="2000" b="0" i="0">
                <a:solidFill>
                  <a:srgbClr val="000000"/>
                </a:solidFill>
                <a:effectLst/>
                <a:latin typeface="BNazanin"/>
                <a:cs typeface="B Nazanin" panose="00000400000000000000" pitchFamily="2" charset="-78"/>
              </a:rPr>
              <a:t>‌</a:t>
            </a:r>
            <a:r>
              <a:rPr lang="ar-SA" sz="2000" b="0" i="0">
                <a:solidFill>
                  <a:srgbClr val="000000"/>
                </a:solidFill>
                <a:effectLst/>
                <a:latin typeface="BNazanin"/>
                <a:cs typeface="B Nazanin" panose="00000400000000000000" pitchFamily="2" charset="-78"/>
              </a:rPr>
              <a:t>شوید)</a:t>
            </a:r>
            <a:endParaRPr lang="en-US" sz="2000">
              <a:solidFill>
                <a:srgbClr val="000000"/>
              </a:solidFill>
              <a:cs typeface="B Nazanin" panose="00000400000000000000" pitchFamily="2" charset="-78"/>
            </a:endParaRPr>
          </a:p>
          <a:p>
            <a:pPr algn="r" rtl="1">
              <a:buFont typeface="Wingdings" panose="05000000000000000000" pitchFamily="2" charset="2"/>
              <a:buChar char="v"/>
            </a:pPr>
            <a:r>
              <a:rPr lang="ar-SA" sz="2000" b="0" i="0">
                <a:solidFill>
                  <a:srgbClr val="000000"/>
                </a:solidFill>
                <a:effectLst/>
                <a:cs typeface="B Nazanin" panose="00000400000000000000" pitchFamily="2" charset="-78"/>
              </a:rPr>
              <a:t> </a:t>
            </a:r>
            <a:r>
              <a:rPr lang="ar-SA" sz="2000" b="0" i="0">
                <a:solidFill>
                  <a:srgbClr val="000000"/>
                </a:solidFill>
                <a:effectLst/>
                <a:latin typeface="BNazanin"/>
                <a:cs typeface="B Nazanin" panose="00000400000000000000" pitchFamily="2" charset="-78"/>
              </a:rPr>
              <a:t>سعی کنید نام کلاس</a:t>
            </a:r>
            <a:r>
              <a:rPr lang="fa-IR" sz="2000" b="0" i="0">
                <a:solidFill>
                  <a:srgbClr val="000000"/>
                </a:solidFill>
                <a:effectLst/>
                <a:latin typeface="BNazanin"/>
                <a:cs typeface="B Nazanin" panose="00000400000000000000" pitchFamily="2" charset="-78"/>
              </a:rPr>
              <a:t>‌</a:t>
            </a:r>
            <a:r>
              <a:rPr lang="ar-SA" sz="2000" b="0" i="0">
                <a:solidFill>
                  <a:srgbClr val="000000"/>
                </a:solidFill>
                <a:effectLst/>
                <a:latin typeface="BNazanin"/>
                <a:cs typeface="B Nazanin" panose="00000400000000000000" pitchFamily="2" charset="-78"/>
              </a:rPr>
              <a:t>ها مرتبط با وظیفه</a:t>
            </a:r>
            <a:r>
              <a:rPr lang="fa-IR" sz="2000" b="0" i="0">
                <a:solidFill>
                  <a:srgbClr val="000000"/>
                </a:solidFill>
                <a:effectLst/>
                <a:latin typeface="BNazanin"/>
                <a:cs typeface="B Nazanin" panose="00000400000000000000" pitchFamily="2" charset="-78"/>
              </a:rPr>
              <a:t>‌</a:t>
            </a:r>
            <a:r>
              <a:rPr lang="ar-SA" sz="2000" b="0" i="0">
                <a:solidFill>
                  <a:srgbClr val="000000"/>
                </a:solidFill>
                <a:effectLst/>
                <a:latin typeface="BNazanin"/>
                <a:cs typeface="B Nazanin" panose="00000400000000000000" pitchFamily="2" charset="-78"/>
              </a:rPr>
              <a:t>ی آنها نامگذاری شده باشد. (در آینده با کلاس</a:t>
            </a:r>
            <a:r>
              <a:rPr lang="fa-IR" sz="2000" b="0" i="0">
                <a:solidFill>
                  <a:srgbClr val="000000"/>
                </a:solidFill>
                <a:effectLst/>
                <a:latin typeface="BNazanin"/>
                <a:cs typeface="B Nazanin" panose="00000400000000000000" pitchFamily="2" charset="-78"/>
              </a:rPr>
              <a:t>‌</a:t>
            </a:r>
            <a:r>
              <a:rPr lang="ar-SA" sz="2000" b="0" i="0">
                <a:solidFill>
                  <a:srgbClr val="000000"/>
                </a:solidFill>
                <a:effectLst/>
                <a:latin typeface="BNazanin"/>
                <a:cs typeface="B Nazanin" panose="00000400000000000000" pitchFamily="2" charset="-78"/>
              </a:rPr>
              <a:t>ها آشنا می</a:t>
            </a:r>
            <a:r>
              <a:rPr lang="fa-IR" sz="2000" b="0" i="0">
                <a:solidFill>
                  <a:srgbClr val="000000"/>
                </a:solidFill>
                <a:effectLst/>
                <a:latin typeface="BNazanin"/>
                <a:cs typeface="B Nazanin" panose="00000400000000000000" pitchFamily="2" charset="-78"/>
              </a:rPr>
              <a:t>‌</a:t>
            </a:r>
            <a:r>
              <a:rPr lang="ar-SA" sz="2000" b="0" i="0">
                <a:solidFill>
                  <a:srgbClr val="000000"/>
                </a:solidFill>
                <a:effectLst/>
                <a:latin typeface="BNazanin"/>
                <a:cs typeface="B Nazanin" panose="00000400000000000000" pitchFamily="2" charset="-78"/>
              </a:rPr>
              <a:t>شوید</a:t>
            </a:r>
            <a:r>
              <a:rPr lang="fa-IR" sz="2000" b="0" i="0">
                <a:solidFill>
                  <a:srgbClr val="000000"/>
                </a:solidFill>
                <a:effectLst/>
                <a:latin typeface="BNazanin"/>
                <a:cs typeface="B Nazanin" panose="00000400000000000000" pitchFamily="2" charset="-78"/>
              </a:rPr>
              <a:t>.</a:t>
            </a:r>
            <a:r>
              <a:rPr lang="ar-SA" sz="2000">
                <a:cs typeface="B Nazanin" panose="00000400000000000000" pitchFamily="2" charset="-78"/>
              </a:rPr>
              <a:t> </a:t>
            </a:r>
            <a:br>
              <a:rPr lang="ar-SA" sz="2000">
                <a:cs typeface="B Nazanin" panose="00000400000000000000" pitchFamily="2" charset="-78"/>
              </a:rPr>
            </a:br>
            <a:endParaRPr lang="en-US" sz="2000" dirty="0">
              <a:cs typeface="B Nazanin" panose="00000400000000000000" pitchFamily="2" charset="-78"/>
            </a:endParaRPr>
          </a:p>
        </p:txBody>
      </p:sp>
      <p:sp>
        <p:nvSpPr>
          <p:cNvPr id="3" name="Title 2">
            <a:extLst>
              <a:ext uri="{FF2B5EF4-FFF2-40B4-BE49-F238E27FC236}">
                <a16:creationId xmlns:a16="http://schemas.microsoft.com/office/drawing/2014/main" id="{548C2998-67E6-B76A-57DD-FFFBB4F2E1CE}"/>
              </a:ext>
            </a:extLst>
          </p:cNvPr>
          <p:cNvSpPr>
            <a:spLocks noGrp="1"/>
          </p:cNvSpPr>
          <p:nvPr>
            <p:ph type="title"/>
          </p:nvPr>
        </p:nvSpPr>
        <p:spPr/>
        <p:txBody>
          <a:bodyPr/>
          <a:lstStyle/>
          <a:p>
            <a:pPr algn="r" rtl="1"/>
            <a:r>
              <a:rPr lang="en-US" sz="2800">
                <a:solidFill>
                  <a:srgbClr val="C39113"/>
                </a:solidFill>
              </a:rPr>
              <a:t>Naming variables</a:t>
            </a:r>
            <a:endParaRPr lang="en-US" sz="2800" dirty="0">
              <a:solidFill>
                <a:srgbClr val="C39113"/>
              </a:solidFill>
            </a:endParaRPr>
          </a:p>
        </p:txBody>
      </p:sp>
      <p:pic>
        <p:nvPicPr>
          <p:cNvPr id="7" name="Picture 6">
            <a:extLst>
              <a:ext uri="{FF2B5EF4-FFF2-40B4-BE49-F238E27FC236}">
                <a16:creationId xmlns:a16="http://schemas.microsoft.com/office/drawing/2014/main" id="{C7AB6D62-98A9-43B2-3732-BB7FE65978AD}"/>
              </a:ext>
            </a:extLst>
          </p:cNvPr>
          <p:cNvPicPr>
            <a:picLocks noChangeAspect="1"/>
          </p:cNvPicPr>
          <p:nvPr/>
        </p:nvPicPr>
        <p:blipFill>
          <a:blip r:embed="rId2"/>
          <a:stretch>
            <a:fillRect/>
          </a:stretch>
        </p:blipFill>
        <p:spPr>
          <a:xfrm>
            <a:off x="1432957" y="3143971"/>
            <a:ext cx="4787843" cy="1231488"/>
          </a:xfrm>
          <a:prstGeom prst="rect">
            <a:avLst/>
          </a:prstGeom>
        </p:spPr>
      </p:pic>
    </p:spTree>
    <p:extLst>
      <p:ext uri="{BB962C8B-B14F-4D97-AF65-F5344CB8AC3E}">
        <p14:creationId xmlns:p14="http://schemas.microsoft.com/office/powerpoint/2010/main" val="613168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49"/>
          <p:cNvSpPr txBox="1">
            <a:spLocks noGrp="1"/>
          </p:cNvSpPr>
          <p:nvPr>
            <p:ph type="title"/>
          </p:nvPr>
        </p:nvSpPr>
        <p:spPr>
          <a:xfrm>
            <a:off x="713225" y="2122600"/>
            <a:ext cx="7297500" cy="9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C39113"/>
                </a:solidFill>
              </a:rPr>
              <a:t>I</a:t>
            </a:r>
            <a:r>
              <a:rPr lang="en-US">
                <a:solidFill>
                  <a:srgbClr val="C39113"/>
                </a:solidFill>
              </a:rPr>
              <a:t>nput</a:t>
            </a:r>
            <a:endParaRPr dirty="0">
              <a:solidFill>
                <a:srgbClr val="C39113"/>
              </a:solidFill>
            </a:endParaRPr>
          </a:p>
        </p:txBody>
      </p:sp>
      <p:grpSp>
        <p:nvGrpSpPr>
          <p:cNvPr id="1951" name="Google Shape;1951;p49"/>
          <p:cNvGrpSpPr/>
          <p:nvPr/>
        </p:nvGrpSpPr>
        <p:grpSpPr>
          <a:xfrm>
            <a:off x="-1238838" y="-2814271"/>
            <a:ext cx="6191222" cy="6569036"/>
            <a:chOff x="-1238838" y="-2814271"/>
            <a:chExt cx="6191222" cy="6569036"/>
          </a:xfrm>
        </p:grpSpPr>
        <p:pic>
          <p:nvPicPr>
            <p:cNvPr id="1952" name="Google Shape;1952;p49"/>
            <p:cNvPicPr preferRelativeResize="0"/>
            <p:nvPr/>
          </p:nvPicPr>
          <p:blipFill rotWithShape="1">
            <a:blip r:embed="rId3">
              <a:alphaModFix/>
            </a:blip>
            <a:srcRect l="16960" t="24718" r="7121" b="26177"/>
            <a:stretch/>
          </p:blipFill>
          <p:spPr>
            <a:xfrm flipH="1">
              <a:off x="-860279" y="-1155525"/>
              <a:ext cx="3615750" cy="2759625"/>
            </a:xfrm>
            <a:prstGeom prst="rect">
              <a:avLst/>
            </a:prstGeom>
            <a:noFill/>
            <a:ln>
              <a:noFill/>
            </a:ln>
          </p:spPr>
        </p:pic>
        <p:grpSp>
          <p:nvGrpSpPr>
            <p:cNvPr id="1953" name="Google Shape;1953;p49"/>
            <p:cNvGrpSpPr/>
            <p:nvPr/>
          </p:nvGrpSpPr>
          <p:grpSpPr>
            <a:xfrm>
              <a:off x="-1238838" y="-2814271"/>
              <a:ext cx="6191222" cy="6569036"/>
              <a:chOff x="-1238838" y="-2814271"/>
              <a:chExt cx="6191222" cy="6569036"/>
            </a:xfrm>
          </p:grpSpPr>
          <p:sp>
            <p:nvSpPr>
              <p:cNvPr id="1954" name="Google Shape;1954;p49"/>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9"/>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49"/>
              <p:cNvGrpSpPr/>
              <p:nvPr/>
            </p:nvGrpSpPr>
            <p:grpSpPr>
              <a:xfrm>
                <a:off x="3010374" y="1407525"/>
                <a:ext cx="196674" cy="196585"/>
                <a:chOff x="1101075" y="2142375"/>
                <a:chExt cx="439200" cy="439100"/>
              </a:xfrm>
            </p:grpSpPr>
            <p:sp>
              <p:nvSpPr>
                <p:cNvPr id="1958" name="Google Shape;1958;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9"/>
              <p:cNvGrpSpPr/>
              <p:nvPr/>
            </p:nvGrpSpPr>
            <p:grpSpPr>
              <a:xfrm>
                <a:off x="1890399" y="1114475"/>
                <a:ext cx="196674" cy="196585"/>
                <a:chOff x="1101075" y="2142375"/>
                <a:chExt cx="439200" cy="439100"/>
              </a:xfrm>
            </p:grpSpPr>
            <p:sp>
              <p:nvSpPr>
                <p:cNvPr id="1961" name="Google Shape;1961;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49"/>
              <p:cNvGrpSpPr/>
              <p:nvPr/>
            </p:nvGrpSpPr>
            <p:grpSpPr>
              <a:xfrm>
                <a:off x="2755474" y="1114475"/>
                <a:ext cx="196674" cy="196585"/>
                <a:chOff x="1101075" y="2142375"/>
                <a:chExt cx="439200" cy="439100"/>
              </a:xfrm>
            </p:grpSpPr>
            <p:sp>
              <p:nvSpPr>
                <p:cNvPr id="1964" name="Google Shape;1964;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49"/>
              <p:cNvGrpSpPr/>
              <p:nvPr/>
            </p:nvGrpSpPr>
            <p:grpSpPr>
              <a:xfrm>
                <a:off x="1290099" y="539500"/>
                <a:ext cx="196674" cy="196585"/>
                <a:chOff x="1101075" y="2142375"/>
                <a:chExt cx="439200" cy="439100"/>
              </a:xfrm>
            </p:grpSpPr>
            <p:sp>
              <p:nvSpPr>
                <p:cNvPr id="1967" name="Google Shape;1967;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49"/>
              <p:cNvGrpSpPr/>
              <p:nvPr/>
            </p:nvGrpSpPr>
            <p:grpSpPr>
              <a:xfrm>
                <a:off x="2022774" y="671500"/>
                <a:ext cx="196674" cy="196585"/>
                <a:chOff x="1101075" y="2142375"/>
                <a:chExt cx="439200" cy="439100"/>
              </a:xfrm>
            </p:grpSpPr>
            <p:sp>
              <p:nvSpPr>
                <p:cNvPr id="1970" name="Google Shape;1970;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2" name="Google Shape;1972;p49"/>
          <p:cNvGrpSpPr/>
          <p:nvPr/>
        </p:nvGrpSpPr>
        <p:grpSpPr>
          <a:xfrm>
            <a:off x="4571996" y="2268220"/>
            <a:ext cx="5022035" cy="4764449"/>
            <a:chOff x="4571996" y="2268220"/>
            <a:chExt cx="5022035" cy="4764449"/>
          </a:xfrm>
        </p:grpSpPr>
        <p:pic>
          <p:nvPicPr>
            <p:cNvPr id="1973" name="Google Shape;1973;p49"/>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974" name="Google Shape;1974;p49"/>
            <p:cNvGrpSpPr/>
            <p:nvPr/>
          </p:nvGrpSpPr>
          <p:grpSpPr>
            <a:xfrm rot="10800000">
              <a:off x="4571996" y="2268220"/>
              <a:ext cx="5022035" cy="4764449"/>
              <a:chOff x="-494406" y="-1584825"/>
              <a:chExt cx="4397193" cy="4171657"/>
            </a:xfrm>
          </p:grpSpPr>
          <p:grpSp>
            <p:nvGrpSpPr>
              <p:cNvPr id="1975" name="Google Shape;1975;p49"/>
              <p:cNvGrpSpPr/>
              <p:nvPr/>
            </p:nvGrpSpPr>
            <p:grpSpPr>
              <a:xfrm>
                <a:off x="245875" y="-51824"/>
                <a:ext cx="208200" cy="1824700"/>
                <a:chOff x="1040050" y="3812126"/>
                <a:chExt cx="208200" cy="1824700"/>
              </a:xfrm>
            </p:grpSpPr>
            <p:sp>
              <p:nvSpPr>
                <p:cNvPr id="1976" name="Google Shape;1976;p49"/>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9"/>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49"/>
              <p:cNvGrpSpPr/>
              <p:nvPr/>
            </p:nvGrpSpPr>
            <p:grpSpPr>
              <a:xfrm rot="-8100000">
                <a:off x="540898" y="-1172741"/>
                <a:ext cx="2552124" cy="3347490"/>
                <a:chOff x="2976325" y="908175"/>
                <a:chExt cx="4028179" cy="5283555"/>
              </a:xfrm>
            </p:grpSpPr>
            <p:sp>
              <p:nvSpPr>
                <p:cNvPr id="1979" name="Google Shape;1979;p49"/>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9"/>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9"/>
              <p:cNvGrpSpPr/>
              <p:nvPr/>
            </p:nvGrpSpPr>
            <p:grpSpPr>
              <a:xfrm>
                <a:off x="-1" y="621223"/>
                <a:ext cx="699940" cy="478601"/>
                <a:chOff x="39722" y="4349021"/>
                <a:chExt cx="1061964" cy="726143"/>
              </a:xfrm>
            </p:grpSpPr>
            <p:grpSp>
              <p:nvGrpSpPr>
                <p:cNvPr id="1983" name="Google Shape;1983;p49"/>
                <p:cNvGrpSpPr/>
                <p:nvPr/>
              </p:nvGrpSpPr>
              <p:grpSpPr>
                <a:xfrm rot="2700000">
                  <a:off x="140502" y="4460924"/>
                  <a:ext cx="524584" cy="502337"/>
                  <a:chOff x="1189791" y="-1767331"/>
                  <a:chExt cx="904284" cy="865933"/>
                </a:xfrm>
              </p:grpSpPr>
              <p:sp>
                <p:nvSpPr>
                  <p:cNvPr id="1984" name="Google Shape;198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49"/>
                  <p:cNvGrpSpPr/>
                  <p:nvPr/>
                </p:nvGrpSpPr>
                <p:grpSpPr>
                  <a:xfrm>
                    <a:off x="1232795" y="-1740829"/>
                    <a:ext cx="717621" cy="717392"/>
                    <a:chOff x="1483457" y="3953671"/>
                    <a:chExt cx="717621" cy="717392"/>
                  </a:xfrm>
                </p:grpSpPr>
                <p:sp>
                  <p:nvSpPr>
                    <p:cNvPr id="1986" name="Google Shape;198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1" name="Google Shape;199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49"/>
              <p:cNvGrpSpPr/>
              <p:nvPr/>
            </p:nvGrpSpPr>
            <p:grpSpPr>
              <a:xfrm>
                <a:off x="955673" y="11"/>
                <a:ext cx="592576" cy="405260"/>
                <a:chOff x="39722" y="4349021"/>
                <a:chExt cx="1061964" cy="726143"/>
              </a:xfrm>
            </p:grpSpPr>
            <p:grpSp>
              <p:nvGrpSpPr>
                <p:cNvPr id="1993" name="Google Shape;1993;p49"/>
                <p:cNvGrpSpPr/>
                <p:nvPr/>
              </p:nvGrpSpPr>
              <p:grpSpPr>
                <a:xfrm rot="2700000">
                  <a:off x="140502" y="4460924"/>
                  <a:ext cx="524584" cy="502337"/>
                  <a:chOff x="1189791" y="-1767331"/>
                  <a:chExt cx="904284" cy="865933"/>
                </a:xfrm>
              </p:grpSpPr>
              <p:sp>
                <p:nvSpPr>
                  <p:cNvPr id="1994" name="Google Shape;199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9"/>
                  <p:cNvGrpSpPr/>
                  <p:nvPr/>
                </p:nvGrpSpPr>
                <p:grpSpPr>
                  <a:xfrm>
                    <a:off x="1232795" y="-1740829"/>
                    <a:ext cx="717621" cy="717392"/>
                    <a:chOff x="1483457" y="3953671"/>
                    <a:chExt cx="717621" cy="717392"/>
                  </a:xfrm>
                </p:grpSpPr>
                <p:sp>
                  <p:nvSpPr>
                    <p:cNvPr id="1996" name="Google Shape;199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9"/>
              <p:cNvGrpSpPr/>
              <p:nvPr/>
            </p:nvGrpSpPr>
            <p:grpSpPr>
              <a:xfrm>
                <a:off x="441574" y="-36652"/>
                <a:ext cx="699940" cy="478601"/>
                <a:chOff x="39722" y="4349021"/>
                <a:chExt cx="1061964" cy="726143"/>
              </a:xfrm>
            </p:grpSpPr>
            <p:grpSp>
              <p:nvGrpSpPr>
                <p:cNvPr id="2003" name="Google Shape;2003;p49"/>
                <p:cNvGrpSpPr/>
                <p:nvPr/>
              </p:nvGrpSpPr>
              <p:grpSpPr>
                <a:xfrm rot="2700000">
                  <a:off x="140502" y="4460924"/>
                  <a:ext cx="524584" cy="502337"/>
                  <a:chOff x="1189791" y="-1767331"/>
                  <a:chExt cx="904284" cy="865933"/>
                </a:xfrm>
              </p:grpSpPr>
              <p:sp>
                <p:nvSpPr>
                  <p:cNvPr id="2004" name="Google Shape;200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49"/>
                  <p:cNvGrpSpPr/>
                  <p:nvPr/>
                </p:nvGrpSpPr>
                <p:grpSpPr>
                  <a:xfrm>
                    <a:off x="1232795" y="-1740829"/>
                    <a:ext cx="717621" cy="717392"/>
                    <a:chOff x="1483457" y="3953671"/>
                    <a:chExt cx="717621" cy="717392"/>
                  </a:xfrm>
                </p:grpSpPr>
                <p:sp>
                  <p:nvSpPr>
                    <p:cNvPr id="2006" name="Google Shape;200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1" name="Google Shape;201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49"/>
              <p:cNvGrpSpPr/>
              <p:nvPr/>
            </p:nvGrpSpPr>
            <p:grpSpPr>
              <a:xfrm>
                <a:off x="-494406" y="-252396"/>
                <a:ext cx="1741563" cy="1288563"/>
                <a:chOff x="-494406" y="-252396"/>
                <a:chExt cx="1741563" cy="1288563"/>
              </a:xfrm>
            </p:grpSpPr>
            <p:sp>
              <p:nvSpPr>
                <p:cNvPr id="2013" name="Google Shape;2013;p49"/>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5" name="Google Shape;2015;p49"/>
            <p:cNvGrpSpPr/>
            <p:nvPr/>
          </p:nvGrpSpPr>
          <p:grpSpPr>
            <a:xfrm>
              <a:off x="5643425" y="4968525"/>
              <a:ext cx="439200" cy="439100"/>
              <a:chOff x="1101075" y="2142375"/>
              <a:chExt cx="439200" cy="439100"/>
            </a:xfrm>
          </p:grpSpPr>
          <p:sp>
            <p:nvSpPr>
              <p:cNvPr id="2016" name="Google Shape;2016;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8" name="Google Shape;2018;p49"/>
          <p:cNvGrpSpPr/>
          <p:nvPr/>
        </p:nvGrpSpPr>
        <p:grpSpPr>
          <a:xfrm>
            <a:off x="774450" y="3019701"/>
            <a:ext cx="5944442" cy="134100"/>
            <a:chOff x="774450" y="3019701"/>
            <a:chExt cx="5944442" cy="134100"/>
          </a:xfrm>
        </p:grpSpPr>
        <p:sp>
          <p:nvSpPr>
            <p:cNvPr id="2019" name="Google Shape;2019;p49"/>
            <p:cNvSpPr/>
            <p:nvPr/>
          </p:nvSpPr>
          <p:spPr>
            <a:xfrm>
              <a:off x="6584792"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0" name="Google Shape;2020;p49"/>
            <p:cNvCxnSpPr/>
            <p:nvPr/>
          </p:nvCxnSpPr>
          <p:spPr>
            <a:xfrm>
              <a:off x="774450" y="3086750"/>
              <a:ext cx="5848200" cy="0"/>
            </a:xfrm>
            <a:prstGeom prst="straightConnector1">
              <a:avLst/>
            </a:prstGeom>
            <a:noFill/>
            <a:ln w="9525" cap="flat" cmpd="sng">
              <a:solidFill>
                <a:schemeClr val="dk2"/>
              </a:solidFill>
              <a:prstDash val="solid"/>
              <a:round/>
              <a:headEnd type="none" w="med" len="med"/>
              <a:tailEnd type="none" w="med" len="med"/>
            </a:ln>
          </p:spPr>
        </p:cxnSp>
        <p:sp>
          <p:nvSpPr>
            <p:cNvPr id="2021" name="Google Shape;2021;p49"/>
            <p:cNvSpPr/>
            <p:nvPr/>
          </p:nvSpPr>
          <p:spPr>
            <a:xfrm>
              <a:off x="6614904"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72853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73DDE67-49A0-19EE-BFEC-72CFB040713D}"/>
              </a:ext>
            </a:extLst>
          </p:cNvPr>
          <p:cNvSpPr>
            <a:spLocks noGrp="1"/>
          </p:cNvSpPr>
          <p:nvPr>
            <p:ph type="subTitle" idx="1"/>
          </p:nvPr>
        </p:nvSpPr>
        <p:spPr>
          <a:xfrm>
            <a:off x="713225" y="1160775"/>
            <a:ext cx="7557564" cy="1565949"/>
          </a:xfrm>
        </p:spPr>
        <p:txBody>
          <a:bodyPr/>
          <a:lstStyle/>
          <a:p>
            <a:pPr marL="139700" indent="0" algn="r" rtl="1">
              <a:buNone/>
            </a:pPr>
            <a:r>
              <a:rPr lang="fa-IR" sz="2000" dirty="0">
                <a:cs typeface="B Nazanin" panose="00000400000000000000" pitchFamily="2" charset="-78"/>
              </a:rPr>
              <a:t>در زبان جاوا برای گرفتن ورودی از کاربر معمولاً </a:t>
            </a:r>
            <a:r>
              <a:rPr lang="fa-IR" sz="2000">
                <a:cs typeface="B Nazanin" panose="00000400000000000000" pitchFamily="2" charset="-78"/>
              </a:rPr>
              <a:t>از کلاس </a:t>
            </a:r>
            <a:r>
              <a:rPr lang="en-US" sz="2000">
                <a:cs typeface="B Nazanin" panose="00000400000000000000" pitchFamily="2" charset="-78"/>
              </a:rPr>
              <a:t> Scanner</a:t>
            </a:r>
            <a:r>
              <a:rPr lang="fa-IR" sz="2000">
                <a:cs typeface="B Nazanin" panose="00000400000000000000" pitchFamily="2" charset="-78"/>
              </a:rPr>
              <a:t>استفاده </a:t>
            </a:r>
            <a:r>
              <a:rPr lang="fa-IR" sz="2000" dirty="0">
                <a:cs typeface="B Nazanin" panose="00000400000000000000" pitchFamily="2" charset="-78"/>
              </a:rPr>
              <a:t>می‌شود. این کلاس امکاناتی برای خواندن انواع مختلف ورودی‌ها از کاربر فراهم می‌آورد، مثل عدد صحیح، عدد اعشاری، و رشته‌ها.</a:t>
            </a:r>
          </a:p>
          <a:p>
            <a:pPr marL="139700" indent="0" algn="r" rtl="1">
              <a:buNone/>
            </a:pPr>
            <a:endParaRPr lang="fa-IR" sz="2000" dirty="0">
              <a:cs typeface="B Nazanin" panose="00000400000000000000" pitchFamily="2" charset="-78"/>
            </a:endParaRPr>
          </a:p>
          <a:p>
            <a:pPr marL="139700" indent="0" algn="r" rtl="1">
              <a:buNone/>
            </a:pPr>
            <a:endParaRPr lang="fa-IR" sz="2000" dirty="0">
              <a:cs typeface="B Nazanin" panose="00000400000000000000" pitchFamily="2" charset="-78"/>
            </a:endParaRPr>
          </a:p>
          <a:p>
            <a:pPr marL="139700" indent="0" algn="r" rtl="1">
              <a:buNone/>
            </a:pPr>
            <a:r>
              <a:rPr lang="en-US" sz="2000" dirty="0">
                <a:cs typeface="B Nazanin" panose="00000400000000000000" pitchFamily="2" charset="-78"/>
              </a:rPr>
              <a:t>To use scanner class -&gt; create object of Scanner class -&gt; use any method that is available for your instance</a:t>
            </a:r>
          </a:p>
          <a:p>
            <a:pPr marL="139700" indent="0" algn="r" rtl="1">
              <a:buNone/>
            </a:pPr>
            <a:endParaRPr lang="en-US" sz="2000" dirty="0">
              <a:cs typeface="B Nazanin" panose="00000400000000000000" pitchFamily="2" charset="-78"/>
            </a:endParaRPr>
          </a:p>
          <a:p>
            <a:pPr marL="139700" indent="0" algn="r" rtl="1">
              <a:buNone/>
            </a:pPr>
            <a:endParaRPr lang="en-US" sz="2000" dirty="0">
              <a:cs typeface="B Nazanin" panose="00000400000000000000" pitchFamily="2" charset="-78"/>
            </a:endParaRPr>
          </a:p>
          <a:p>
            <a:pPr marL="139700" indent="0" algn="r" rtl="1">
              <a:buNone/>
            </a:pPr>
            <a:r>
              <a:rPr lang="en-US" sz="2000" dirty="0">
                <a:cs typeface="B Nazanin" panose="00000400000000000000" pitchFamily="2" charset="-78"/>
              </a:rPr>
              <a:t> </a:t>
            </a:r>
          </a:p>
        </p:txBody>
      </p:sp>
      <p:sp>
        <p:nvSpPr>
          <p:cNvPr id="3" name="Title 2">
            <a:extLst>
              <a:ext uri="{FF2B5EF4-FFF2-40B4-BE49-F238E27FC236}">
                <a16:creationId xmlns:a16="http://schemas.microsoft.com/office/drawing/2014/main" id="{F06962B9-6DD8-3645-4535-01DA5C0A718A}"/>
              </a:ext>
            </a:extLst>
          </p:cNvPr>
          <p:cNvSpPr>
            <a:spLocks noGrp="1"/>
          </p:cNvSpPr>
          <p:nvPr>
            <p:ph type="title"/>
          </p:nvPr>
        </p:nvSpPr>
        <p:spPr/>
        <p:txBody>
          <a:bodyPr/>
          <a:lstStyle/>
          <a:p>
            <a:r>
              <a:rPr lang="en-US" dirty="0" err="1"/>
              <a:t>java.util.scanner</a:t>
            </a:r>
            <a:endParaRPr lang="en-US" dirty="0"/>
          </a:p>
        </p:txBody>
      </p:sp>
    </p:spTree>
    <p:extLst>
      <p:ext uri="{BB962C8B-B14F-4D97-AF65-F5344CB8AC3E}">
        <p14:creationId xmlns:p14="http://schemas.microsoft.com/office/powerpoint/2010/main" val="3372258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7C93C5B-0307-F59C-7186-A87F0C873814}"/>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8F6DD296-ADC0-16BB-7A46-50160267F664}"/>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D9E4CE59-6AF2-776D-9581-EA8027384085}"/>
              </a:ext>
            </a:extLst>
          </p:cNvPr>
          <p:cNvPicPr>
            <a:picLocks noChangeAspect="1"/>
          </p:cNvPicPr>
          <p:nvPr/>
        </p:nvPicPr>
        <p:blipFill>
          <a:blip r:embed="rId2"/>
          <a:stretch>
            <a:fillRect/>
          </a:stretch>
        </p:blipFill>
        <p:spPr>
          <a:xfrm>
            <a:off x="571590" y="1513115"/>
            <a:ext cx="8163985" cy="2716183"/>
          </a:xfrm>
          <a:prstGeom prst="rect">
            <a:avLst/>
          </a:prstGeom>
        </p:spPr>
      </p:pic>
    </p:spTree>
    <p:extLst>
      <p:ext uri="{BB962C8B-B14F-4D97-AF65-F5344CB8AC3E}">
        <p14:creationId xmlns:p14="http://schemas.microsoft.com/office/powerpoint/2010/main" val="1941456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E390895-0535-38AD-B132-412A279798EA}"/>
              </a:ext>
            </a:extLst>
          </p:cNvPr>
          <p:cNvSpPr>
            <a:spLocks noGrp="1"/>
          </p:cNvSpPr>
          <p:nvPr>
            <p:ph type="subTitle" idx="1"/>
          </p:nvPr>
        </p:nvSpPr>
        <p:spPr>
          <a:xfrm>
            <a:off x="1034782" y="4495786"/>
            <a:ext cx="6429493" cy="405377"/>
          </a:xfrm>
        </p:spPr>
        <p:txBody>
          <a:bodyPr/>
          <a:lstStyle/>
          <a:p>
            <a:r>
              <a:rPr lang="en-US" dirty="0"/>
              <a:t>Ref : https://www.w3schools.com/java/java_user_input.asp</a:t>
            </a:r>
          </a:p>
        </p:txBody>
      </p:sp>
      <p:sp>
        <p:nvSpPr>
          <p:cNvPr id="3" name="Title 2">
            <a:extLst>
              <a:ext uri="{FF2B5EF4-FFF2-40B4-BE49-F238E27FC236}">
                <a16:creationId xmlns:a16="http://schemas.microsoft.com/office/drawing/2014/main" id="{BB4C4A88-003D-E1CF-BF96-68104BF10B73}"/>
              </a:ext>
            </a:extLst>
          </p:cNvPr>
          <p:cNvSpPr>
            <a:spLocks noGrp="1"/>
          </p:cNvSpPr>
          <p:nvPr>
            <p:ph type="title"/>
          </p:nvPr>
        </p:nvSpPr>
        <p:spPr/>
        <p:txBody>
          <a:bodyPr/>
          <a:lstStyle/>
          <a:p>
            <a:r>
              <a:rPr lang="en-US" dirty="0"/>
              <a:t>Input types</a:t>
            </a:r>
          </a:p>
        </p:txBody>
      </p:sp>
      <p:pic>
        <p:nvPicPr>
          <p:cNvPr id="5" name="Picture 4">
            <a:extLst>
              <a:ext uri="{FF2B5EF4-FFF2-40B4-BE49-F238E27FC236}">
                <a16:creationId xmlns:a16="http://schemas.microsoft.com/office/drawing/2014/main" id="{8D13A748-0875-E217-2EC2-7D8C3D46EAC6}"/>
              </a:ext>
            </a:extLst>
          </p:cNvPr>
          <p:cNvPicPr>
            <a:picLocks noChangeAspect="1"/>
          </p:cNvPicPr>
          <p:nvPr/>
        </p:nvPicPr>
        <p:blipFill>
          <a:blip r:embed="rId2"/>
          <a:stretch>
            <a:fillRect/>
          </a:stretch>
        </p:blipFill>
        <p:spPr>
          <a:xfrm>
            <a:off x="1103870" y="1128972"/>
            <a:ext cx="6429493" cy="3235061"/>
          </a:xfrm>
          <a:prstGeom prst="rect">
            <a:avLst/>
          </a:prstGeom>
        </p:spPr>
      </p:pic>
    </p:spTree>
    <p:extLst>
      <p:ext uri="{BB962C8B-B14F-4D97-AF65-F5344CB8AC3E}">
        <p14:creationId xmlns:p14="http://schemas.microsoft.com/office/powerpoint/2010/main" val="1300320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A3EB15C-A6AE-3248-33EA-718A41395FDD}"/>
              </a:ext>
            </a:extLst>
          </p:cNvPr>
          <p:cNvSpPr>
            <a:spLocks noGrp="1"/>
          </p:cNvSpPr>
          <p:nvPr>
            <p:ph type="subTitle" idx="1"/>
          </p:nvPr>
        </p:nvSpPr>
        <p:spPr/>
        <p:txBody>
          <a:bodyPr/>
          <a:lstStyle/>
          <a:p>
            <a:endParaRPr lang="en-US" dirty="0"/>
          </a:p>
        </p:txBody>
      </p:sp>
      <p:sp>
        <p:nvSpPr>
          <p:cNvPr id="3" name="Title 2">
            <a:extLst>
              <a:ext uri="{FF2B5EF4-FFF2-40B4-BE49-F238E27FC236}">
                <a16:creationId xmlns:a16="http://schemas.microsoft.com/office/drawing/2014/main" id="{400688BA-6A49-36B9-BBA3-C910455797DF}"/>
              </a:ext>
            </a:extLst>
          </p:cNvPr>
          <p:cNvSpPr>
            <a:spLocks noGrp="1"/>
          </p:cNvSpPr>
          <p:nvPr>
            <p:ph type="title"/>
          </p:nvPr>
        </p:nvSpPr>
        <p:spPr/>
        <p:txBody>
          <a:bodyPr/>
          <a:lstStyle/>
          <a:p>
            <a:r>
              <a:rPr lang="en-US" dirty="0"/>
              <a:t>Example:</a:t>
            </a:r>
          </a:p>
        </p:txBody>
      </p:sp>
      <p:pic>
        <p:nvPicPr>
          <p:cNvPr id="5" name="Picture 4">
            <a:extLst>
              <a:ext uri="{FF2B5EF4-FFF2-40B4-BE49-F238E27FC236}">
                <a16:creationId xmlns:a16="http://schemas.microsoft.com/office/drawing/2014/main" id="{33821026-13FC-CF9E-FC05-BFE7BC5A5E91}"/>
              </a:ext>
            </a:extLst>
          </p:cNvPr>
          <p:cNvPicPr>
            <a:picLocks noChangeAspect="1"/>
          </p:cNvPicPr>
          <p:nvPr/>
        </p:nvPicPr>
        <p:blipFill>
          <a:blip r:embed="rId3"/>
          <a:stretch>
            <a:fillRect/>
          </a:stretch>
        </p:blipFill>
        <p:spPr>
          <a:xfrm>
            <a:off x="284290" y="1160775"/>
            <a:ext cx="4292920" cy="3583997"/>
          </a:xfrm>
          <a:prstGeom prst="rect">
            <a:avLst/>
          </a:prstGeom>
        </p:spPr>
      </p:pic>
      <p:pic>
        <p:nvPicPr>
          <p:cNvPr id="11" name="Picture 10">
            <a:extLst>
              <a:ext uri="{FF2B5EF4-FFF2-40B4-BE49-F238E27FC236}">
                <a16:creationId xmlns:a16="http://schemas.microsoft.com/office/drawing/2014/main" id="{701ADD04-D94E-1958-94CF-17BEC9C32A8F}"/>
              </a:ext>
            </a:extLst>
          </p:cNvPr>
          <p:cNvPicPr>
            <a:picLocks noChangeAspect="1"/>
          </p:cNvPicPr>
          <p:nvPr/>
        </p:nvPicPr>
        <p:blipFill>
          <a:blip r:embed="rId4"/>
          <a:stretch>
            <a:fillRect/>
          </a:stretch>
        </p:blipFill>
        <p:spPr>
          <a:xfrm>
            <a:off x="4933606" y="2128772"/>
            <a:ext cx="3600794" cy="2046021"/>
          </a:xfrm>
          <a:prstGeom prst="rect">
            <a:avLst/>
          </a:prstGeom>
        </p:spPr>
      </p:pic>
    </p:spTree>
    <p:extLst>
      <p:ext uri="{BB962C8B-B14F-4D97-AF65-F5344CB8AC3E}">
        <p14:creationId xmlns:p14="http://schemas.microsoft.com/office/powerpoint/2010/main" val="2823101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5E85A7-A5B1-058D-F651-9C1597BFAAA1}"/>
              </a:ext>
            </a:extLst>
          </p:cNvPr>
          <p:cNvSpPr>
            <a:spLocks noGrp="1"/>
          </p:cNvSpPr>
          <p:nvPr>
            <p:ph type="title"/>
          </p:nvPr>
        </p:nvSpPr>
        <p:spPr/>
        <p:txBody>
          <a:bodyPr/>
          <a:lstStyle/>
          <a:p>
            <a:r>
              <a:rPr lang="en-US" dirty="0"/>
              <a:t>notes</a:t>
            </a:r>
          </a:p>
        </p:txBody>
      </p:sp>
      <p:sp>
        <p:nvSpPr>
          <p:cNvPr id="5" name="Subtitle 4">
            <a:extLst>
              <a:ext uri="{FF2B5EF4-FFF2-40B4-BE49-F238E27FC236}">
                <a16:creationId xmlns:a16="http://schemas.microsoft.com/office/drawing/2014/main" id="{81E2191A-6554-948C-DCDD-DA91837D6D32}"/>
              </a:ext>
            </a:extLst>
          </p:cNvPr>
          <p:cNvSpPr>
            <a:spLocks noGrp="1"/>
          </p:cNvSpPr>
          <p:nvPr>
            <p:ph type="subTitle" idx="1"/>
          </p:nvPr>
        </p:nvSpPr>
        <p:spPr/>
        <p:txBody>
          <a:bodyPr/>
          <a:lstStyle/>
          <a:p>
            <a:endParaRPr lang="fa-IR" dirty="0"/>
          </a:p>
          <a:p>
            <a:pPr marL="139700" indent="0" algn="r">
              <a:buNone/>
            </a:pPr>
            <a:endParaRPr lang="fa-IR" dirty="0">
              <a:cs typeface="B Nazanin" panose="00000400000000000000" pitchFamily="2" charset="-78"/>
            </a:endParaRPr>
          </a:p>
          <a:p>
            <a:r>
              <a:rPr lang="en-US" dirty="0"/>
              <a:t> if you have two Scanner instances trying to read from the same input source, one may "steal" input intended for the other.</a:t>
            </a:r>
          </a:p>
          <a:p>
            <a:endParaRPr lang="en-US" dirty="0"/>
          </a:p>
          <a:p>
            <a:r>
              <a:rPr lang="en-US" dirty="0"/>
              <a:t>This is the real reason why opening multiple Scanner objects on System.in is bad.</a:t>
            </a:r>
          </a:p>
          <a:p>
            <a:endParaRPr lang="en-US" dirty="0"/>
          </a:p>
          <a:p>
            <a:r>
              <a:rPr lang="en-US" dirty="0"/>
              <a:t>See this problem:</a:t>
            </a:r>
          </a:p>
          <a:p>
            <a:r>
              <a:rPr lang="en-US" dirty="0"/>
              <a:t>https://stackoverflow.com/questions/65503259/should-a-scanner-only-be-instantiated-only-once-if-thats-the-case-why-so</a:t>
            </a:r>
          </a:p>
        </p:txBody>
      </p:sp>
    </p:spTree>
    <p:extLst>
      <p:ext uri="{BB962C8B-B14F-4D97-AF65-F5344CB8AC3E}">
        <p14:creationId xmlns:p14="http://schemas.microsoft.com/office/powerpoint/2010/main" val="1733733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CB479F1-82EF-3701-DD69-9FEB4B2E6D4A}"/>
              </a:ext>
            </a:extLst>
          </p:cNvPr>
          <p:cNvSpPr>
            <a:spLocks noGrp="1"/>
          </p:cNvSpPr>
          <p:nvPr>
            <p:ph type="subTitle" idx="1"/>
          </p:nvPr>
        </p:nvSpPr>
        <p:spPr/>
        <p:txBody>
          <a:bodyPr/>
          <a:lstStyle/>
          <a:p>
            <a:pPr marL="457200" lvl="0" indent="0" algn="r" rtl="0">
              <a:spcBef>
                <a:spcPts val="1000"/>
              </a:spcBef>
              <a:spcAft>
                <a:spcPts val="1000"/>
              </a:spcAft>
              <a:buNone/>
            </a:pPr>
            <a:r>
              <a:rPr lang="fa-IR" sz="2000" dirty="0">
                <a:cs typeface="B Nazanin" panose="00000400000000000000" pitchFamily="2" charset="-78"/>
              </a:rPr>
              <a:t>کدام ماشین؟</a:t>
            </a:r>
            <a:endParaRPr lang="en-US" sz="2000" dirty="0">
              <a:cs typeface="B Nazanin" panose="00000400000000000000" pitchFamily="2" charset="-78"/>
            </a:endParaRPr>
          </a:p>
          <a:p>
            <a:pPr marL="457200" lvl="0" indent="0" algn="l" rtl="0">
              <a:spcBef>
                <a:spcPts val="1000"/>
              </a:spcBef>
              <a:spcAft>
                <a:spcPts val="1000"/>
              </a:spcAft>
              <a:buNone/>
            </a:pPr>
            <a:r>
              <a:rPr lang="en-US" sz="2000" dirty="0"/>
              <a:t>JVM (java </a:t>
            </a:r>
            <a:r>
              <a:rPr lang="en-US" sz="2000"/>
              <a:t>virtual machine)</a:t>
            </a:r>
            <a:endParaRPr lang="fa-IR" sz="2000" dirty="0">
              <a:cs typeface="B Nazanin" panose="00000400000000000000" pitchFamily="2" charset="-78"/>
            </a:endParaRPr>
          </a:p>
          <a:p>
            <a:pPr marL="457200" lvl="0" indent="0" algn="l" rtl="0">
              <a:spcBef>
                <a:spcPts val="1000"/>
              </a:spcBef>
              <a:spcAft>
                <a:spcPts val="1000"/>
              </a:spcAft>
              <a:buNone/>
            </a:pPr>
            <a:r>
              <a:rPr lang="en-US" sz="2000" dirty="0"/>
              <a:t>Compile  </a:t>
            </a:r>
            <a:r>
              <a:rPr lang="en-US" sz="2000" dirty="0">
                <a:sym typeface="Wingdings" panose="05000000000000000000" pitchFamily="2" charset="2"/>
              </a:rPr>
              <a:t></a:t>
            </a:r>
            <a:r>
              <a:rPr lang="en-US" sz="2000" dirty="0"/>
              <a:t>JDK</a:t>
            </a:r>
          </a:p>
          <a:p>
            <a:pPr marL="457200" lvl="0" indent="0" algn="l" rtl="0">
              <a:spcBef>
                <a:spcPts val="1000"/>
              </a:spcBef>
              <a:spcAft>
                <a:spcPts val="1000"/>
              </a:spcAft>
              <a:buNone/>
            </a:pPr>
            <a:r>
              <a:rPr lang="en-US" sz="2000" dirty="0"/>
              <a:t>Run the code on</a:t>
            </a:r>
            <a:r>
              <a:rPr lang="fa-IR" sz="2000" dirty="0"/>
              <a:t> </a:t>
            </a:r>
            <a:r>
              <a:rPr lang="en-US" sz="2000" dirty="0">
                <a:sym typeface="Wingdings" panose="05000000000000000000" pitchFamily="2" charset="2"/>
              </a:rPr>
              <a:t></a:t>
            </a:r>
            <a:r>
              <a:rPr lang="fa-IR" sz="2000" dirty="0">
                <a:sym typeface="Wingdings" panose="05000000000000000000" pitchFamily="2" charset="2"/>
              </a:rPr>
              <a:t> </a:t>
            </a:r>
            <a:r>
              <a:rPr lang="en-US" sz="2000" dirty="0">
                <a:sym typeface="Wingdings" panose="05000000000000000000" pitchFamily="2" charset="2"/>
              </a:rPr>
              <a:t>JVM</a:t>
            </a:r>
            <a:endParaRPr lang="en-US" sz="2000" dirty="0"/>
          </a:p>
          <a:p>
            <a:endParaRPr lang="en-US" sz="2000" dirty="0"/>
          </a:p>
        </p:txBody>
      </p:sp>
      <p:sp>
        <p:nvSpPr>
          <p:cNvPr id="3" name="Title 2">
            <a:extLst>
              <a:ext uri="{FF2B5EF4-FFF2-40B4-BE49-F238E27FC236}">
                <a16:creationId xmlns:a16="http://schemas.microsoft.com/office/drawing/2014/main" id="{BCC1BA74-CB1F-11DF-7A88-0C3276DE6686}"/>
              </a:ext>
            </a:extLst>
          </p:cNvPr>
          <p:cNvSpPr>
            <a:spLocks noGrp="1"/>
          </p:cNvSpPr>
          <p:nvPr>
            <p:ph type="title"/>
          </p:nvPr>
        </p:nvSpPr>
        <p:spPr/>
        <p:txBody>
          <a:bodyPr/>
          <a:lstStyle/>
          <a:p>
            <a:pPr algn="r" rtl="1"/>
            <a:r>
              <a:rPr lang="en-US" sz="2800" dirty="0">
                <a:solidFill>
                  <a:srgbClr val="C39113"/>
                </a:solidFill>
              </a:rPr>
              <a:t>JVM</a:t>
            </a:r>
            <a:endParaRPr lang="en-US" dirty="0">
              <a:solidFill>
                <a:srgbClr val="C39113"/>
              </a:solidFill>
            </a:endParaRPr>
          </a:p>
        </p:txBody>
      </p:sp>
    </p:spTree>
    <p:extLst>
      <p:ext uri="{BB962C8B-B14F-4D97-AF65-F5344CB8AC3E}">
        <p14:creationId xmlns:p14="http://schemas.microsoft.com/office/powerpoint/2010/main" val="2900860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49"/>
          <p:cNvSpPr txBox="1">
            <a:spLocks noGrp="1"/>
          </p:cNvSpPr>
          <p:nvPr>
            <p:ph type="title"/>
          </p:nvPr>
        </p:nvSpPr>
        <p:spPr>
          <a:xfrm>
            <a:off x="713225" y="2122600"/>
            <a:ext cx="7297500" cy="9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Git</a:t>
            </a:r>
            <a:endParaRPr dirty="0"/>
          </a:p>
        </p:txBody>
      </p:sp>
      <p:grpSp>
        <p:nvGrpSpPr>
          <p:cNvPr id="1951" name="Google Shape;1951;p49"/>
          <p:cNvGrpSpPr/>
          <p:nvPr/>
        </p:nvGrpSpPr>
        <p:grpSpPr>
          <a:xfrm>
            <a:off x="-1238838" y="-2814271"/>
            <a:ext cx="6191222" cy="6569036"/>
            <a:chOff x="-1238838" y="-2814271"/>
            <a:chExt cx="6191222" cy="6569036"/>
          </a:xfrm>
        </p:grpSpPr>
        <p:pic>
          <p:nvPicPr>
            <p:cNvPr id="1952" name="Google Shape;1952;p49"/>
            <p:cNvPicPr preferRelativeResize="0"/>
            <p:nvPr/>
          </p:nvPicPr>
          <p:blipFill rotWithShape="1">
            <a:blip r:embed="rId3">
              <a:alphaModFix/>
            </a:blip>
            <a:srcRect l="16960" t="24718" r="7121" b="26177"/>
            <a:stretch/>
          </p:blipFill>
          <p:spPr>
            <a:xfrm flipH="1">
              <a:off x="-860279" y="-1155525"/>
              <a:ext cx="3615750" cy="2759625"/>
            </a:xfrm>
            <a:prstGeom prst="rect">
              <a:avLst/>
            </a:prstGeom>
            <a:noFill/>
            <a:ln>
              <a:noFill/>
            </a:ln>
          </p:spPr>
        </p:pic>
        <p:grpSp>
          <p:nvGrpSpPr>
            <p:cNvPr id="1953" name="Google Shape;1953;p49"/>
            <p:cNvGrpSpPr/>
            <p:nvPr/>
          </p:nvGrpSpPr>
          <p:grpSpPr>
            <a:xfrm>
              <a:off x="-1238838" y="-2814271"/>
              <a:ext cx="6191222" cy="6569036"/>
              <a:chOff x="-1238838" y="-2814271"/>
              <a:chExt cx="6191222" cy="6569036"/>
            </a:xfrm>
          </p:grpSpPr>
          <p:sp>
            <p:nvSpPr>
              <p:cNvPr id="1954" name="Google Shape;1954;p49"/>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9"/>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49"/>
              <p:cNvGrpSpPr/>
              <p:nvPr/>
            </p:nvGrpSpPr>
            <p:grpSpPr>
              <a:xfrm>
                <a:off x="3010374" y="1407525"/>
                <a:ext cx="196674" cy="196585"/>
                <a:chOff x="1101075" y="2142375"/>
                <a:chExt cx="439200" cy="439100"/>
              </a:xfrm>
            </p:grpSpPr>
            <p:sp>
              <p:nvSpPr>
                <p:cNvPr id="1958" name="Google Shape;1958;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9"/>
              <p:cNvGrpSpPr/>
              <p:nvPr/>
            </p:nvGrpSpPr>
            <p:grpSpPr>
              <a:xfrm>
                <a:off x="1890399" y="1114475"/>
                <a:ext cx="196674" cy="196585"/>
                <a:chOff x="1101075" y="2142375"/>
                <a:chExt cx="439200" cy="439100"/>
              </a:xfrm>
            </p:grpSpPr>
            <p:sp>
              <p:nvSpPr>
                <p:cNvPr id="1961" name="Google Shape;1961;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49"/>
              <p:cNvGrpSpPr/>
              <p:nvPr/>
            </p:nvGrpSpPr>
            <p:grpSpPr>
              <a:xfrm>
                <a:off x="2755474" y="1114475"/>
                <a:ext cx="196674" cy="196585"/>
                <a:chOff x="1101075" y="2142375"/>
                <a:chExt cx="439200" cy="439100"/>
              </a:xfrm>
            </p:grpSpPr>
            <p:sp>
              <p:nvSpPr>
                <p:cNvPr id="1964" name="Google Shape;1964;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49"/>
              <p:cNvGrpSpPr/>
              <p:nvPr/>
            </p:nvGrpSpPr>
            <p:grpSpPr>
              <a:xfrm>
                <a:off x="1290099" y="539500"/>
                <a:ext cx="196674" cy="196585"/>
                <a:chOff x="1101075" y="2142375"/>
                <a:chExt cx="439200" cy="439100"/>
              </a:xfrm>
            </p:grpSpPr>
            <p:sp>
              <p:nvSpPr>
                <p:cNvPr id="1967" name="Google Shape;1967;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49"/>
              <p:cNvGrpSpPr/>
              <p:nvPr/>
            </p:nvGrpSpPr>
            <p:grpSpPr>
              <a:xfrm>
                <a:off x="2022774" y="671500"/>
                <a:ext cx="196674" cy="196585"/>
                <a:chOff x="1101075" y="2142375"/>
                <a:chExt cx="439200" cy="439100"/>
              </a:xfrm>
            </p:grpSpPr>
            <p:sp>
              <p:nvSpPr>
                <p:cNvPr id="1970" name="Google Shape;1970;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2" name="Google Shape;1972;p49"/>
          <p:cNvGrpSpPr/>
          <p:nvPr/>
        </p:nvGrpSpPr>
        <p:grpSpPr>
          <a:xfrm>
            <a:off x="4571996" y="2268220"/>
            <a:ext cx="5022035" cy="4764449"/>
            <a:chOff x="4571996" y="2268220"/>
            <a:chExt cx="5022035" cy="4764449"/>
          </a:xfrm>
        </p:grpSpPr>
        <p:pic>
          <p:nvPicPr>
            <p:cNvPr id="1973" name="Google Shape;1973;p49"/>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974" name="Google Shape;1974;p49"/>
            <p:cNvGrpSpPr/>
            <p:nvPr/>
          </p:nvGrpSpPr>
          <p:grpSpPr>
            <a:xfrm rot="10800000">
              <a:off x="4571996" y="2268220"/>
              <a:ext cx="5022035" cy="4764449"/>
              <a:chOff x="-494406" y="-1584825"/>
              <a:chExt cx="4397193" cy="4171657"/>
            </a:xfrm>
          </p:grpSpPr>
          <p:grpSp>
            <p:nvGrpSpPr>
              <p:cNvPr id="1975" name="Google Shape;1975;p49"/>
              <p:cNvGrpSpPr/>
              <p:nvPr/>
            </p:nvGrpSpPr>
            <p:grpSpPr>
              <a:xfrm>
                <a:off x="245875" y="-51824"/>
                <a:ext cx="208200" cy="1824700"/>
                <a:chOff x="1040050" y="3812126"/>
                <a:chExt cx="208200" cy="1824700"/>
              </a:xfrm>
            </p:grpSpPr>
            <p:sp>
              <p:nvSpPr>
                <p:cNvPr id="1976" name="Google Shape;1976;p49"/>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9"/>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49"/>
              <p:cNvGrpSpPr/>
              <p:nvPr/>
            </p:nvGrpSpPr>
            <p:grpSpPr>
              <a:xfrm rot="-8100000">
                <a:off x="540898" y="-1172741"/>
                <a:ext cx="2552124" cy="3347490"/>
                <a:chOff x="2976325" y="908175"/>
                <a:chExt cx="4028179" cy="5283555"/>
              </a:xfrm>
            </p:grpSpPr>
            <p:sp>
              <p:nvSpPr>
                <p:cNvPr id="1979" name="Google Shape;1979;p49"/>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9"/>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9"/>
              <p:cNvGrpSpPr/>
              <p:nvPr/>
            </p:nvGrpSpPr>
            <p:grpSpPr>
              <a:xfrm>
                <a:off x="-1" y="621223"/>
                <a:ext cx="699940" cy="478601"/>
                <a:chOff x="39722" y="4349021"/>
                <a:chExt cx="1061964" cy="726143"/>
              </a:xfrm>
            </p:grpSpPr>
            <p:grpSp>
              <p:nvGrpSpPr>
                <p:cNvPr id="1983" name="Google Shape;1983;p49"/>
                <p:cNvGrpSpPr/>
                <p:nvPr/>
              </p:nvGrpSpPr>
              <p:grpSpPr>
                <a:xfrm rot="2700000">
                  <a:off x="140502" y="4460924"/>
                  <a:ext cx="524584" cy="502337"/>
                  <a:chOff x="1189791" y="-1767331"/>
                  <a:chExt cx="904284" cy="865933"/>
                </a:xfrm>
              </p:grpSpPr>
              <p:sp>
                <p:nvSpPr>
                  <p:cNvPr id="1984" name="Google Shape;198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49"/>
                  <p:cNvGrpSpPr/>
                  <p:nvPr/>
                </p:nvGrpSpPr>
                <p:grpSpPr>
                  <a:xfrm>
                    <a:off x="1232795" y="-1740829"/>
                    <a:ext cx="717621" cy="717392"/>
                    <a:chOff x="1483457" y="3953671"/>
                    <a:chExt cx="717621" cy="717392"/>
                  </a:xfrm>
                </p:grpSpPr>
                <p:sp>
                  <p:nvSpPr>
                    <p:cNvPr id="1986" name="Google Shape;198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1" name="Google Shape;199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49"/>
              <p:cNvGrpSpPr/>
              <p:nvPr/>
            </p:nvGrpSpPr>
            <p:grpSpPr>
              <a:xfrm>
                <a:off x="955673" y="11"/>
                <a:ext cx="592576" cy="405260"/>
                <a:chOff x="39722" y="4349021"/>
                <a:chExt cx="1061964" cy="726143"/>
              </a:xfrm>
            </p:grpSpPr>
            <p:grpSp>
              <p:nvGrpSpPr>
                <p:cNvPr id="1993" name="Google Shape;1993;p49"/>
                <p:cNvGrpSpPr/>
                <p:nvPr/>
              </p:nvGrpSpPr>
              <p:grpSpPr>
                <a:xfrm rot="2700000">
                  <a:off x="140502" y="4460924"/>
                  <a:ext cx="524584" cy="502337"/>
                  <a:chOff x="1189791" y="-1767331"/>
                  <a:chExt cx="904284" cy="865933"/>
                </a:xfrm>
              </p:grpSpPr>
              <p:sp>
                <p:nvSpPr>
                  <p:cNvPr id="1994" name="Google Shape;199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9"/>
                  <p:cNvGrpSpPr/>
                  <p:nvPr/>
                </p:nvGrpSpPr>
                <p:grpSpPr>
                  <a:xfrm>
                    <a:off x="1232795" y="-1740829"/>
                    <a:ext cx="717621" cy="717392"/>
                    <a:chOff x="1483457" y="3953671"/>
                    <a:chExt cx="717621" cy="717392"/>
                  </a:xfrm>
                </p:grpSpPr>
                <p:sp>
                  <p:nvSpPr>
                    <p:cNvPr id="1996" name="Google Shape;199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9"/>
              <p:cNvGrpSpPr/>
              <p:nvPr/>
            </p:nvGrpSpPr>
            <p:grpSpPr>
              <a:xfrm>
                <a:off x="441574" y="-36652"/>
                <a:ext cx="699940" cy="478601"/>
                <a:chOff x="39722" y="4349021"/>
                <a:chExt cx="1061964" cy="726143"/>
              </a:xfrm>
            </p:grpSpPr>
            <p:grpSp>
              <p:nvGrpSpPr>
                <p:cNvPr id="2003" name="Google Shape;2003;p49"/>
                <p:cNvGrpSpPr/>
                <p:nvPr/>
              </p:nvGrpSpPr>
              <p:grpSpPr>
                <a:xfrm rot="2700000">
                  <a:off x="140502" y="4460924"/>
                  <a:ext cx="524584" cy="502337"/>
                  <a:chOff x="1189791" y="-1767331"/>
                  <a:chExt cx="904284" cy="865933"/>
                </a:xfrm>
              </p:grpSpPr>
              <p:sp>
                <p:nvSpPr>
                  <p:cNvPr id="2004" name="Google Shape;200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49"/>
                  <p:cNvGrpSpPr/>
                  <p:nvPr/>
                </p:nvGrpSpPr>
                <p:grpSpPr>
                  <a:xfrm>
                    <a:off x="1232795" y="-1740829"/>
                    <a:ext cx="717621" cy="717392"/>
                    <a:chOff x="1483457" y="3953671"/>
                    <a:chExt cx="717621" cy="717392"/>
                  </a:xfrm>
                </p:grpSpPr>
                <p:sp>
                  <p:nvSpPr>
                    <p:cNvPr id="2006" name="Google Shape;200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1" name="Google Shape;201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49"/>
              <p:cNvGrpSpPr/>
              <p:nvPr/>
            </p:nvGrpSpPr>
            <p:grpSpPr>
              <a:xfrm>
                <a:off x="-494406" y="-252396"/>
                <a:ext cx="1741563" cy="1288563"/>
                <a:chOff x="-494406" y="-252396"/>
                <a:chExt cx="1741563" cy="1288563"/>
              </a:xfrm>
            </p:grpSpPr>
            <p:sp>
              <p:nvSpPr>
                <p:cNvPr id="2013" name="Google Shape;2013;p49"/>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5" name="Google Shape;2015;p49"/>
            <p:cNvGrpSpPr/>
            <p:nvPr/>
          </p:nvGrpSpPr>
          <p:grpSpPr>
            <a:xfrm>
              <a:off x="5643425" y="4968525"/>
              <a:ext cx="439200" cy="439100"/>
              <a:chOff x="1101075" y="2142375"/>
              <a:chExt cx="439200" cy="439100"/>
            </a:xfrm>
          </p:grpSpPr>
          <p:sp>
            <p:nvSpPr>
              <p:cNvPr id="2016" name="Google Shape;2016;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8" name="Google Shape;2018;p49"/>
          <p:cNvGrpSpPr/>
          <p:nvPr/>
        </p:nvGrpSpPr>
        <p:grpSpPr>
          <a:xfrm>
            <a:off x="774450" y="3019701"/>
            <a:ext cx="5944442" cy="134100"/>
            <a:chOff x="774450" y="3019701"/>
            <a:chExt cx="5944442" cy="134100"/>
          </a:xfrm>
        </p:grpSpPr>
        <p:sp>
          <p:nvSpPr>
            <p:cNvPr id="2019" name="Google Shape;2019;p49"/>
            <p:cNvSpPr/>
            <p:nvPr/>
          </p:nvSpPr>
          <p:spPr>
            <a:xfrm>
              <a:off x="6584792"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0" name="Google Shape;2020;p49"/>
            <p:cNvCxnSpPr/>
            <p:nvPr/>
          </p:nvCxnSpPr>
          <p:spPr>
            <a:xfrm>
              <a:off x="774450" y="3086750"/>
              <a:ext cx="5848200" cy="0"/>
            </a:xfrm>
            <a:prstGeom prst="straightConnector1">
              <a:avLst/>
            </a:prstGeom>
            <a:noFill/>
            <a:ln w="9525" cap="flat" cmpd="sng">
              <a:solidFill>
                <a:schemeClr val="dk2"/>
              </a:solidFill>
              <a:prstDash val="solid"/>
              <a:round/>
              <a:headEnd type="none" w="med" len="med"/>
              <a:tailEnd type="none" w="med" len="med"/>
            </a:ln>
          </p:spPr>
        </p:cxnSp>
        <p:sp>
          <p:nvSpPr>
            <p:cNvPr id="2021" name="Google Shape;2021;p49"/>
            <p:cNvSpPr/>
            <p:nvPr/>
          </p:nvSpPr>
          <p:spPr>
            <a:xfrm>
              <a:off x="6614904"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92974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D9A5B4D-10EC-D5E4-947C-B478AAA3FCC5}"/>
              </a:ext>
            </a:extLst>
          </p:cNvPr>
          <p:cNvSpPr>
            <a:spLocks noGrp="1"/>
          </p:cNvSpPr>
          <p:nvPr>
            <p:ph type="subTitle" idx="1"/>
          </p:nvPr>
        </p:nvSpPr>
        <p:spPr>
          <a:xfrm>
            <a:off x="627984" y="1687800"/>
            <a:ext cx="7710900" cy="3455700"/>
          </a:xfrm>
        </p:spPr>
        <p:txBody>
          <a:bodyPr/>
          <a:lstStyle/>
          <a:p>
            <a:pPr marL="139700" indent="0" algn="r" rtl="1">
              <a:buNone/>
            </a:pPr>
            <a:r>
              <a:rPr lang="fa-IR" sz="2000" b="0" i="0" dirty="0">
                <a:solidFill>
                  <a:srgbClr val="333333"/>
                </a:solidFill>
                <a:effectLst/>
                <a:cs typeface="B Nazanin" panose="00000400000000000000" pitchFamily="2" charset="-78"/>
              </a:rPr>
              <a:t>سیستم ورژن کنترل  </a:t>
            </a:r>
            <a:r>
              <a:rPr lang="en-US" sz="2000" b="0" i="0" dirty="0">
                <a:solidFill>
                  <a:srgbClr val="333333"/>
                </a:solidFill>
                <a:effectLst/>
                <a:cs typeface="B Nazanin" panose="00000400000000000000" pitchFamily="2" charset="-78"/>
              </a:rPr>
              <a:t>Version Control System </a:t>
            </a:r>
            <a:r>
              <a:rPr lang="fa-IR" sz="2000" b="0" i="0" dirty="0">
                <a:solidFill>
                  <a:srgbClr val="333333"/>
                </a:solidFill>
                <a:effectLst/>
                <a:cs typeface="B Nazanin" panose="00000400000000000000" pitchFamily="2" charset="-78"/>
              </a:rPr>
              <a:t> که به اختصار </a:t>
            </a:r>
            <a:r>
              <a:rPr lang="en-US" sz="2000" b="0" i="0" dirty="0">
                <a:solidFill>
                  <a:srgbClr val="333333"/>
                </a:solidFill>
                <a:effectLst/>
                <a:cs typeface="B Nazanin" panose="00000400000000000000" pitchFamily="2" charset="-78"/>
              </a:rPr>
              <a:t>VCS </a:t>
            </a:r>
            <a:r>
              <a:rPr lang="fa-IR" sz="2000" b="0" i="0" dirty="0">
                <a:solidFill>
                  <a:srgbClr val="333333"/>
                </a:solidFill>
                <a:effectLst/>
                <a:cs typeface="B Nazanin" panose="00000400000000000000" pitchFamily="2" charset="-78"/>
              </a:rPr>
              <a:t> نامیده می‌شود ، سیستمی است که به توسعه دهندگان اجازه می‌دهد، تغییرات در فایل های خود را ثبت و در موقع نیاز به ورژن مورد نیاز بازگردانند. همچنین با استفاده از این سیستم می توان، به صورت گروهی پروژه ها را توسعه داد.</a:t>
            </a:r>
            <a:endParaRPr lang="en-US" sz="2000" dirty="0">
              <a:solidFill>
                <a:srgbClr val="474747"/>
              </a:solidFill>
              <a:cs typeface="B Nazanin" panose="00000400000000000000" pitchFamily="2" charset="-78"/>
            </a:endParaRPr>
          </a:p>
        </p:txBody>
      </p:sp>
      <p:sp>
        <p:nvSpPr>
          <p:cNvPr id="3" name="Title 2">
            <a:extLst>
              <a:ext uri="{FF2B5EF4-FFF2-40B4-BE49-F238E27FC236}">
                <a16:creationId xmlns:a16="http://schemas.microsoft.com/office/drawing/2014/main" id="{DFB4EA1E-41F0-9941-3129-C95935791D36}"/>
              </a:ext>
            </a:extLst>
          </p:cNvPr>
          <p:cNvSpPr>
            <a:spLocks noGrp="1"/>
          </p:cNvSpPr>
          <p:nvPr>
            <p:ph type="title"/>
          </p:nvPr>
        </p:nvSpPr>
        <p:spPr/>
        <p:txBody>
          <a:bodyPr/>
          <a:lstStyle/>
          <a:p>
            <a:r>
              <a:rPr lang="en-US" dirty="0"/>
              <a:t>Version control system</a:t>
            </a:r>
          </a:p>
        </p:txBody>
      </p:sp>
    </p:spTree>
    <p:extLst>
      <p:ext uri="{BB962C8B-B14F-4D97-AF65-F5344CB8AC3E}">
        <p14:creationId xmlns:p14="http://schemas.microsoft.com/office/powerpoint/2010/main" val="2535102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D9A5B4D-10EC-D5E4-947C-B478AAA3FCC5}"/>
              </a:ext>
            </a:extLst>
          </p:cNvPr>
          <p:cNvSpPr>
            <a:spLocks noGrp="1"/>
          </p:cNvSpPr>
          <p:nvPr>
            <p:ph type="subTitle" idx="1"/>
          </p:nvPr>
        </p:nvSpPr>
        <p:spPr/>
        <p:txBody>
          <a:bodyPr/>
          <a:lstStyle/>
          <a:p>
            <a:pPr algn="r" rtl="1"/>
            <a:r>
              <a:rPr lang="fa-IR" sz="2000" dirty="0">
                <a:cs typeface="B Nazanin" panose="00000400000000000000" pitchFamily="2" charset="-78"/>
              </a:rPr>
              <a:t>سیستمهای کنترل ورژن به دو دسته ی </a:t>
            </a:r>
            <a:r>
              <a:rPr lang="en-US" sz="2000" dirty="0">
                <a:cs typeface="B Nazanin" panose="00000400000000000000" pitchFamily="2" charset="-78"/>
              </a:rPr>
              <a:t>centralized</a:t>
            </a:r>
            <a:r>
              <a:rPr lang="fa-IR" sz="2000" dirty="0">
                <a:cs typeface="B Nazanin" panose="00000400000000000000" pitchFamily="2" charset="-78"/>
              </a:rPr>
              <a:t>و </a:t>
            </a:r>
            <a:r>
              <a:rPr lang="en-US" sz="2000" dirty="0">
                <a:cs typeface="B Nazanin" panose="00000400000000000000" pitchFamily="2" charset="-78"/>
              </a:rPr>
              <a:t> distributed </a:t>
            </a:r>
            <a:r>
              <a:rPr lang="fa-IR" sz="2000" dirty="0">
                <a:cs typeface="B Nazanin" panose="00000400000000000000" pitchFamily="2" charset="-78"/>
              </a:rPr>
              <a:t>تقسیم می شوند. گیت یک سیستم </a:t>
            </a:r>
            <a:r>
              <a:rPr lang="en-US" sz="2000" dirty="0">
                <a:cs typeface="B Nazanin" panose="00000400000000000000" pitchFamily="2" charset="-78"/>
              </a:rPr>
              <a:t> distributed </a:t>
            </a:r>
            <a:r>
              <a:rPr lang="fa-IR" sz="2000" dirty="0">
                <a:cs typeface="B Nazanin" panose="00000400000000000000" pitchFamily="2" charset="-78"/>
              </a:rPr>
              <a:t>است. </a:t>
            </a:r>
            <a:endParaRPr lang="en-US" sz="1600" dirty="0">
              <a:solidFill>
                <a:srgbClr val="474747"/>
              </a:solidFill>
              <a:cs typeface="B Nazanin" panose="00000400000000000000" pitchFamily="2" charset="-78"/>
            </a:endParaRPr>
          </a:p>
          <a:p>
            <a:r>
              <a:rPr lang="en-US" sz="2000" dirty="0">
                <a:solidFill>
                  <a:srgbClr val="474747"/>
                </a:solidFill>
              </a:rPr>
              <a:t>Centralized  VCS</a:t>
            </a:r>
          </a:p>
          <a:p>
            <a:endParaRPr lang="en-US" sz="2000" dirty="0">
              <a:solidFill>
                <a:srgbClr val="474747"/>
              </a:solidFill>
            </a:endParaRPr>
          </a:p>
          <a:p>
            <a:r>
              <a:rPr lang="en-US" sz="2000" dirty="0">
                <a:solidFill>
                  <a:srgbClr val="474747"/>
                </a:solidFill>
              </a:rPr>
              <a:t>distributed VCS</a:t>
            </a:r>
          </a:p>
          <a:p>
            <a:endParaRPr lang="en-US" sz="2000" dirty="0">
              <a:solidFill>
                <a:srgbClr val="474747"/>
              </a:solidFill>
            </a:endParaRPr>
          </a:p>
          <a:p>
            <a:endParaRPr lang="en-US" sz="2000" dirty="0">
              <a:solidFill>
                <a:srgbClr val="474747"/>
              </a:solidFill>
            </a:endParaRPr>
          </a:p>
          <a:p>
            <a:r>
              <a:rPr lang="en-US" sz="2000" dirty="0">
                <a:solidFill>
                  <a:srgbClr val="474747"/>
                </a:solidFill>
              </a:rPr>
              <a:t>More info :https://www.geeksforgeeks.org/centralized-vs-distributed-version-control-which-one-should-we-choose/</a:t>
            </a:r>
          </a:p>
        </p:txBody>
      </p:sp>
      <p:sp>
        <p:nvSpPr>
          <p:cNvPr id="3" name="Title 2">
            <a:extLst>
              <a:ext uri="{FF2B5EF4-FFF2-40B4-BE49-F238E27FC236}">
                <a16:creationId xmlns:a16="http://schemas.microsoft.com/office/drawing/2014/main" id="{DFB4EA1E-41F0-9941-3129-C95935791D36}"/>
              </a:ext>
            </a:extLst>
          </p:cNvPr>
          <p:cNvSpPr>
            <a:spLocks noGrp="1"/>
          </p:cNvSpPr>
          <p:nvPr>
            <p:ph type="title"/>
          </p:nvPr>
        </p:nvSpPr>
        <p:spPr/>
        <p:txBody>
          <a:bodyPr/>
          <a:lstStyle/>
          <a:p>
            <a:r>
              <a:rPr lang="en-US" dirty="0"/>
              <a:t>Version control system</a:t>
            </a:r>
          </a:p>
        </p:txBody>
      </p:sp>
    </p:spTree>
    <p:extLst>
      <p:ext uri="{BB962C8B-B14F-4D97-AF65-F5344CB8AC3E}">
        <p14:creationId xmlns:p14="http://schemas.microsoft.com/office/powerpoint/2010/main" val="2513544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22E3CCC-274C-56C7-E80A-90258C6BFB87}"/>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6157E3FD-95E6-28BC-42DF-E1F2B077F64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22904F5-EB07-53C4-24FA-68F4C1FBB621}"/>
              </a:ext>
            </a:extLst>
          </p:cNvPr>
          <p:cNvPicPr>
            <a:picLocks noChangeAspect="1"/>
          </p:cNvPicPr>
          <p:nvPr/>
        </p:nvPicPr>
        <p:blipFill>
          <a:blip r:embed="rId2"/>
          <a:stretch>
            <a:fillRect/>
          </a:stretch>
        </p:blipFill>
        <p:spPr>
          <a:xfrm>
            <a:off x="1425146" y="1272346"/>
            <a:ext cx="5544068" cy="2894003"/>
          </a:xfrm>
          <a:prstGeom prst="rect">
            <a:avLst/>
          </a:prstGeom>
        </p:spPr>
      </p:pic>
    </p:spTree>
    <p:extLst>
      <p:ext uri="{BB962C8B-B14F-4D97-AF65-F5344CB8AC3E}">
        <p14:creationId xmlns:p14="http://schemas.microsoft.com/office/powerpoint/2010/main" val="3206753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5BF0A22-4ABD-6B54-5EC4-05EBE5AE9B94}"/>
              </a:ext>
            </a:extLst>
          </p:cNvPr>
          <p:cNvSpPr>
            <a:spLocks noGrp="1"/>
          </p:cNvSpPr>
          <p:nvPr>
            <p:ph type="subTitle" idx="1"/>
          </p:nvPr>
        </p:nvSpPr>
        <p:spPr>
          <a:xfrm>
            <a:off x="863352" y="848497"/>
            <a:ext cx="7703999" cy="3772378"/>
          </a:xfrm>
        </p:spPr>
        <p:txBody>
          <a:bodyPr/>
          <a:lstStyle/>
          <a:p>
            <a:pPr algn="r" rtl="1">
              <a:buFont typeface="Arial" panose="020B0604020202020204" pitchFamily="34" charset="0"/>
              <a:buChar char="•"/>
            </a:pPr>
            <a:r>
              <a:rPr lang="en-US" dirty="0">
                <a:solidFill>
                  <a:schemeClr val="tx1"/>
                </a:solidFill>
                <a:latin typeface="Segoe UI Variable Small" pitchFamily="2" charset="0"/>
                <a:cs typeface="B Nazanin" panose="00000400000000000000" pitchFamily="2" charset="-78"/>
              </a:rPr>
              <a:t>working directory:</a:t>
            </a:r>
          </a:p>
          <a:p>
            <a:pPr marL="139700" indent="0" algn="r" rtl="1">
              <a:buNone/>
            </a:pPr>
            <a:r>
              <a:rPr lang="en-US" dirty="0">
                <a:solidFill>
                  <a:schemeClr val="tx1"/>
                </a:solidFill>
                <a:latin typeface="Segoe UI Variable Small" pitchFamily="2" charset="0"/>
                <a:cs typeface="B Nazanin" panose="00000400000000000000" pitchFamily="2" charset="-78"/>
              </a:rPr>
              <a:t> </a:t>
            </a:r>
            <a:r>
              <a:rPr lang="fa-IR" dirty="0">
                <a:solidFill>
                  <a:schemeClr val="tx1"/>
                </a:solidFill>
                <a:latin typeface="Segoe UI Variable Small" pitchFamily="2" charset="0"/>
                <a:cs typeface="B Nazanin" panose="00000400000000000000" pitchFamily="2" charset="-78"/>
              </a:rPr>
              <a:t>                </a:t>
            </a:r>
            <a:r>
              <a:rPr lang="fa-IR" b="0" i="0" dirty="0">
                <a:solidFill>
                  <a:schemeClr val="tx1"/>
                </a:solidFill>
                <a:effectLst/>
                <a:cs typeface="B Nazanin" panose="00000400000000000000" pitchFamily="2" charset="-78"/>
              </a:rPr>
              <a:t>در این بخش، فایل‌ها به صورت موقت قرار دارند و هر تغییری که در فایل‌ها اعمال می‌کنید، در اینجا قابل مشاهده است. این 	تغییرات هنوز در سیستم کنترل نسخه ذخیره نشده‌اند.</a:t>
            </a:r>
            <a:endParaRPr lang="en-US" dirty="0">
              <a:solidFill>
                <a:schemeClr val="tx1"/>
              </a:solidFill>
              <a:latin typeface="Segoe UI Variable Small" pitchFamily="2" charset="0"/>
              <a:cs typeface="B Nazanin" panose="00000400000000000000" pitchFamily="2" charset="-78"/>
            </a:endParaRPr>
          </a:p>
          <a:p>
            <a:pPr algn="r" rtl="1">
              <a:buFont typeface="Arial" panose="020B0604020202020204" pitchFamily="34" charset="0"/>
              <a:buChar char="•"/>
            </a:pPr>
            <a:r>
              <a:rPr lang="en-US" dirty="0">
                <a:solidFill>
                  <a:schemeClr val="tx1"/>
                </a:solidFill>
                <a:latin typeface="Segoe UI Variable Small" pitchFamily="2" charset="0"/>
                <a:cs typeface="B Nazanin" panose="00000400000000000000" pitchFamily="2" charset="-78"/>
              </a:rPr>
              <a:t>Staging Area:</a:t>
            </a:r>
          </a:p>
          <a:p>
            <a:pPr lvl="1" algn="r" rtl="1">
              <a:buFont typeface="Arial" panose="020B0604020202020204" pitchFamily="34" charset="0"/>
              <a:buChar char="•"/>
            </a:pPr>
            <a:r>
              <a:rPr lang="fa-IR" b="0" i="0" dirty="0">
                <a:solidFill>
                  <a:schemeClr val="tx1"/>
                </a:solidFill>
                <a:effectLst/>
                <a:latin typeface="Gill Sans MT" panose="020B0502020104020203" pitchFamily="34" charset="0"/>
                <a:cs typeface="B Nazanin" panose="00000400000000000000" pitchFamily="2" charset="-78"/>
              </a:rPr>
              <a:t>گیت دارای یک ناحیه میانی به نام "منطقه آماده‌سازی" یا "ایندکس" است. این ناحیه محلی است که تغییرات قبل از انجام کامیت نهایی در آن جمع‌آوری و مرتب می‌شوند.</a:t>
            </a:r>
            <a:br>
              <a:rPr lang="fa-IR" dirty="0">
                <a:solidFill>
                  <a:schemeClr val="tx1"/>
                </a:solidFill>
                <a:latin typeface="Gill Sans MT" panose="020B0502020104020203" pitchFamily="34" charset="0"/>
                <a:cs typeface="B Nazanin" panose="00000400000000000000" pitchFamily="2" charset="-78"/>
              </a:rPr>
            </a:br>
            <a:r>
              <a:rPr lang="fa-IR" b="0" i="0" dirty="0">
                <a:solidFill>
                  <a:schemeClr val="tx1"/>
                </a:solidFill>
                <a:effectLst/>
                <a:latin typeface="Gill Sans MT" panose="020B0502020104020203" pitchFamily="34" charset="0"/>
                <a:cs typeface="B Nazanin" panose="00000400000000000000" pitchFamily="2" charset="-78"/>
              </a:rPr>
              <a:t>شما می‌توانید تغییرات خود را در این ناحیه بررسی کنید و تصمیم بگیرید کدام تغییرات را در کامیت نهایی شامل کنید. این ویژگی به شما کمک می‌کند تا کامیت‌های تمیز و سازمان‌یافته‌تری داشته باشید.</a:t>
            </a:r>
            <a:endParaRPr lang="en-US" b="0" i="0" dirty="0">
              <a:solidFill>
                <a:schemeClr val="tx1"/>
              </a:solidFill>
              <a:effectLst/>
              <a:latin typeface="Segoe UI Variable Small" pitchFamily="2" charset="0"/>
              <a:cs typeface="B Nazanin" panose="00000400000000000000" pitchFamily="2" charset="-78"/>
            </a:endParaRPr>
          </a:p>
          <a:p>
            <a:pPr algn="r" rtl="1">
              <a:buFont typeface="Arial" panose="020B0604020202020204" pitchFamily="34" charset="0"/>
              <a:buChar char="•"/>
            </a:pPr>
            <a:r>
              <a:rPr lang="en-US" b="0" i="0" dirty="0">
                <a:solidFill>
                  <a:schemeClr val="tx1"/>
                </a:solidFill>
                <a:effectLst/>
                <a:latin typeface="Segoe UI Variable Small" pitchFamily="2" charset="0"/>
                <a:cs typeface="B Nazanin" panose="00000400000000000000" pitchFamily="2" charset="-78"/>
              </a:rPr>
              <a:t>Repository:</a:t>
            </a:r>
          </a:p>
          <a:p>
            <a:pPr lvl="1" algn="r" rtl="1">
              <a:buFont typeface="Arial" panose="020B0604020202020204" pitchFamily="34" charset="0"/>
              <a:buChar char="•"/>
            </a:pPr>
            <a:r>
              <a:rPr lang="fa-IR" b="0" i="0" dirty="0">
                <a:solidFill>
                  <a:schemeClr val="tx1"/>
                </a:solidFill>
                <a:effectLst/>
                <a:latin typeface="Gill Sans MT" panose="020B0502020104020203" pitchFamily="34" charset="0"/>
                <a:cs typeface="B Nazanin" panose="00000400000000000000" pitchFamily="2" charset="-78"/>
              </a:rPr>
              <a:t>مخزن، فضای مجازی ذخیره‌سازی پروژه شماست. این فضا به شما امکان می‌دهد نسخه‌های مختلف کد خود را ذخیره کنید و هر زمان که نیاز دارید به آن‌ها دسترسی پیدا کنید.</a:t>
            </a:r>
            <a:endParaRPr lang="en-US" b="0" i="0" dirty="0">
              <a:solidFill>
                <a:schemeClr val="tx1"/>
              </a:solidFill>
              <a:effectLst/>
              <a:latin typeface="Segoe UI Variable Small" pitchFamily="2" charset="0"/>
              <a:cs typeface="B Nazanin" panose="00000400000000000000" pitchFamily="2" charset="-78"/>
            </a:endParaRPr>
          </a:p>
          <a:p>
            <a:pPr algn="r" rtl="1">
              <a:buFont typeface="Arial" panose="020B0604020202020204" pitchFamily="34" charset="0"/>
              <a:buChar char="•"/>
            </a:pPr>
            <a:r>
              <a:rPr lang="en-US" dirty="0">
                <a:solidFill>
                  <a:schemeClr val="tx1"/>
                </a:solidFill>
                <a:latin typeface="Segoe UI Variable Small" pitchFamily="2" charset="0"/>
                <a:cs typeface="B Nazanin" panose="00000400000000000000" pitchFamily="2" charset="-78"/>
              </a:rPr>
              <a:t>Ref :https://git-scm.com/about/staging-area</a:t>
            </a:r>
            <a:endParaRPr lang="en-US" b="0" i="0" dirty="0">
              <a:solidFill>
                <a:schemeClr val="tx1"/>
              </a:solidFill>
              <a:effectLst/>
              <a:latin typeface="Segoe UI Variable Small" pitchFamily="2" charset="0"/>
              <a:cs typeface="B Nazanin" panose="00000400000000000000" pitchFamily="2" charset="-78"/>
            </a:endParaRPr>
          </a:p>
        </p:txBody>
      </p:sp>
      <p:sp>
        <p:nvSpPr>
          <p:cNvPr id="3" name="Title 2">
            <a:extLst>
              <a:ext uri="{FF2B5EF4-FFF2-40B4-BE49-F238E27FC236}">
                <a16:creationId xmlns:a16="http://schemas.microsoft.com/office/drawing/2014/main" id="{91AE30E4-316C-9231-8CF7-5C95EA74CCBA}"/>
              </a:ext>
            </a:extLst>
          </p:cNvPr>
          <p:cNvSpPr>
            <a:spLocks noGrp="1"/>
          </p:cNvSpPr>
          <p:nvPr>
            <p:ph type="title"/>
          </p:nvPr>
        </p:nvSpPr>
        <p:spPr/>
        <p:txBody>
          <a:bodyPr/>
          <a:lstStyle/>
          <a:p>
            <a:r>
              <a:rPr lang="en-US" dirty="0"/>
              <a:t>Area</a:t>
            </a:r>
          </a:p>
        </p:txBody>
      </p:sp>
      <p:pic>
        <p:nvPicPr>
          <p:cNvPr id="5" name="Picture 4">
            <a:extLst>
              <a:ext uri="{FF2B5EF4-FFF2-40B4-BE49-F238E27FC236}">
                <a16:creationId xmlns:a16="http://schemas.microsoft.com/office/drawing/2014/main" id="{B64EE63F-2C86-529E-489F-B7B6EB8E8772}"/>
              </a:ext>
            </a:extLst>
          </p:cNvPr>
          <p:cNvPicPr>
            <a:picLocks noChangeAspect="1"/>
          </p:cNvPicPr>
          <p:nvPr/>
        </p:nvPicPr>
        <p:blipFill>
          <a:blip r:embed="rId2"/>
          <a:stretch>
            <a:fillRect/>
          </a:stretch>
        </p:blipFill>
        <p:spPr>
          <a:xfrm>
            <a:off x="316385" y="3226243"/>
            <a:ext cx="2550383" cy="1472232"/>
          </a:xfrm>
          <a:prstGeom prst="rect">
            <a:avLst/>
          </a:prstGeom>
        </p:spPr>
      </p:pic>
    </p:spTree>
    <p:extLst>
      <p:ext uri="{BB962C8B-B14F-4D97-AF65-F5344CB8AC3E}">
        <p14:creationId xmlns:p14="http://schemas.microsoft.com/office/powerpoint/2010/main" val="7924193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49"/>
          <p:cNvSpPr txBox="1">
            <a:spLocks noGrp="1"/>
          </p:cNvSpPr>
          <p:nvPr>
            <p:ph type="title"/>
          </p:nvPr>
        </p:nvSpPr>
        <p:spPr>
          <a:xfrm>
            <a:off x="713225" y="2122600"/>
            <a:ext cx="7297500" cy="9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Making </a:t>
            </a:r>
            <a:r>
              <a:rPr lang="en-US" dirty="0" err="1"/>
              <a:t>github</a:t>
            </a:r>
            <a:r>
              <a:rPr lang="en-US" dirty="0"/>
              <a:t> repository</a:t>
            </a:r>
            <a:endParaRPr dirty="0"/>
          </a:p>
        </p:txBody>
      </p:sp>
      <p:grpSp>
        <p:nvGrpSpPr>
          <p:cNvPr id="1951" name="Google Shape;1951;p49"/>
          <p:cNvGrpSpPr/>
          <p:nvPr/>
        </p:nvGrpSpPr>
        <p:grpSpPr>
          <a:xfrm>
            <a:off x="-1238838" y="-2814271"/>
            <a:ext cx="6191222" cy="6569036"/>
            <a:chOff x="-1238838" y="-2814271"/>
            <a:chExt cx="6191222" cy="6569036"/>
          </a:xfrm>
        </p:grpSpPr>
        <p:pic>
          <p:nvPicPr>
            <p:cNvPr id="1952" name="Google Shape;1952;p49"/>
            <p:cNvPicPr preferRelativeResize="0"/>
            <p:nvPr/>
          </p:nvPicPr>
          <p:blipFill rotWithShape="1">
            <a:blip r:embed="rId3">
              <a:alphaModFix/>
            </a:blip>
            <a:srcRect l="16960" t="24718" r="7121" b="26177"/>
            <a:stretch/>
          </p:blipFill>
          <p:spPr>
            <a:xfrm flipH="1">
              <a:off x="-860279" y="-1155525"/>
              <a:ext cx="3615750" cy="2759625"/>
            </a:xfrm>
            <a:prstGeom prst="rect">
              <a:avLst/>
            </a:prstGeom>
            <a:noFill/>
            <a:ln>
              <a:noFill/>
            </a:ln>
          </p:spPr>
        </p:pic>
        <p:grpSp>
          <p:nvGrpSpPr>
            <p:cNvPr id="1953" name="Google Shape;1953;p49"/>
            <p:cNvGrpSpPr/>
            <p:nvPr/>
          </p:nvGrpSpPr>
          <p:grpSpPr>
            <a:xfrm>
              <a:off x="-1238838" y="-2814271"/>
              <a:ext cx="6191222" cy="6569036"/>
              <a:chOff x="-1238838" y="-2814271"/>
              <a:chExt cx="6191222" cy="6569036"/>
            </a:xfrm>
          </p:grpSpPr>
          <p:sp>
            <p:nvSpPr>
              <p:cNvPr id="1954" name="Google Shape;1954;p49"/>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9"/>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49"/>
              <p:cNvGrpSpPr/>
              <p:nvPr/>
            </p:nvGrpSpPr>
            <p:grpSpPr>
              <a:xfrm>
                <a:off x="3010374" y="1407525"/>
                <a:ext cx="196674" cy="196585"/>
                <a:chOff x="1101075" y="2142375"/>
                <a:chExt cx="439200" cy="439100"/>
              </a:xfrm>
            </p:grpSpPr>
            <p:sp>
              <p:nvSpPr>
                <p:cNvPr id="1958" name="Google Shape;1958;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9"/>
              <p:cNvGrpSpPr/>
              <p:nvPr/>
            </p:nvGrpSpPr>
            <p:grpSpPr>
              <a:xfrm>
                <a:off x="1890399" y="1114475"/>
                <a:ext cx="196674" cy="196585"/>
                <a:chOff x="1101075" y="2142375"/>
                <a:chExt cx="439200" cy="439100"/>
              </a:xfrm>
            </p:grpSpPr>
            <p:sp>
              <p:nvSpPr>
                <p:cNvPr id="1961" name="Google Shape;1961;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49"/>
              <p:cNvGrpSpPr/>
              <p:nvPr/>
            </p:nvGrpSpPr>
            <p:grpSpPr>
              <a:xfrm>
                <a:off x="2755474" y="1114475"/>
                <a:ext cx="196674" cy="196585"/>
                <a:chOff x="1101075" y="2142375"/>
                <a:chExt cx="439200" cy="439100"/>
              </a:xfrm>
            </p:grpSpPr>
            <p:sp>
              <p:nvSpPr>
                <p:cNvPr id="1964" name="Google Shape;1964;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49"/>
              <p:cNvGrpSpPr/>
              <p:nvPr/>
            </p:nvGrpSpPr>
            <p:grpSpPr>
              <a:xfrm>
                <a:off x="1290099" y="539500"/>
                <a:ext cx="196674" cy="196585"/>
                <a:chOff x="1101075" y="2142375"/>
                <a:chExt cx="439200" cy="439100"/>
              </a:xfrm>
            </p:grpSpPr>
            <p:sp>
              <p:nvSpPr>
                <p:cNvPr id="1967" name="Google Shape;1967;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49"/>
              <p:cNvGrpSpPr/>
              <p:nvPr/>
            </p:nvGrpSpPr>
            <p:grpSpPr>
              <a:xfrm>
                <a:off x="2022774" y="671500"/>
                <a:ext cx="196674" cy="196585"/>
                <a:chOff x="1101075" y="2142375"/>
                <a:chExt cx="439200" cy="439100"/>
              </a:xfrm>
            </p:grpSpPr>
            <p:sp>
              <p:nvSpPr>
                <p:cNvPr id="1970" name="Google Shape;1970;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2" name="Google Shape;1972;p49"/>
          <p:cNvGrpSpPr/>
          <p:nvPr/>
        </p:nvGrpSpPr>
        <p:grpSpPr>
          <a:xfrm>
            <a:off x="4571996" y="2268220"/>
            <a:ext cx="5022035" cy="4764449"/>
            <a:chOff x="4571996" y="2268220"/>
            <a:chExt cx="5022035" cy="4764449"/>
          </a:xfrm>
        </p:grpSpPr>
        <p:pic>
          <p:nvPicPr>
            <p:cNvPr id="1973" name="Google Shape;1973;p49"/>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974" name="Google Shape;1974;p49"/>
            <p:cNvGrpSpPr/>
            <p:nvPr/>
          </p:nvGrpSpPr>
          <p:grpSpPr>
            <a:xfrm rot="10800000">
              <a:off x="4571996" y="2268220"/>
              <a:ext cx="5022035" cy="4764449"/>
              <a:chOff x="-494406" y="-1584825"/>
              <a:chExt cx="4397193" cy="4171657"/>
            </a:xfrm>
          </p:grpSpPr>
          <p:grpSp>
            <p:nvGrpSpPr>
              <p:cNvPr id="1975" name="Google Shape;1975;p49"/>
              <p:cNvGrpSpPr/>
              <p:nvPr/>
            </p:nvGrpSpPr>
            <p:grpSpPr>
              <a:xfrm>
                <a:off x="245875" y="-51824"/>
                <a:ext cx="208200" cy="1824700"/>
                <a:chOff x="1040050" y="3812126"/>
                <a:chExt cx="208200" cy="1824700"/>
              </a:xfrm>
            </p:grpSpPr>
            <p:sp>
              <p:nvSpPr>
                <p:cNvPr id="1976" name="Google Shape;1976;p49"/>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9"/>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49"/>
              <p:cNvGrpSpPr/>
              <p:nvPr/>
            </p:nvGrpSpPr>
            <p:grpSpPr>
              <a:xfrm rot="-8100000">
                <a:off x="540898" y="-1172741"/>
                <a:ext cx="2552124" cy="3347490"/>
                <a:chOff x="2976325" y="908175"/>
                <a:chExt cx="4028179" cy="5283555"/>
              </a:xfrm>
            </p:grpSpPr>
            <p:sp>
              <p:nvSpPr>
                <p:cNvPr id="1979" name="Google Shape;1979;p49"/>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9"/>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9"/>
              <p:cNvGrpSpPr/>
              <p:nvPr/>
            </p:nvGrpSpPr>
            <p:grpSpPr>
              <a:xfrm>
                <a:off x="-1" y="621223"/>
                <a:ext cx="699940" cy="478601"/>
                <a:chOff x="39722" y="4349021"/>
                <a:chExt cx="1061964" cy="726143"/>
              </a:xfrm>
            </p:grpSpPr>
            <p:grpSp>
              <p:nvGrpSpPr>
                <p:cNvPr id="1983" name="Google Shape;1983;p49"/>
                <p:cNvGrpSpPr/>
                <p:nvPr/>
              </p:nvGrpSpPr>
              <p:grpSpPr>
                <a:xfrm rot="2700000">
                  <a:off x="140502" y="4460924"/>
                  <a:ext cx="524584" cy="502337"/>
                  <a:chOff x="1189791" y="-1767331"/>
                  <a:chExt cx="904284" cy="865933"/>
                </a:xfrm>
              </p:grpSpPr>
              <p:sp>
                <p:nvSpPr>
                  <p:cNvPr id="1984" name="Google Shape;198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49"/>
                  <p:cNvGrpSpPr/>
                  <p:nvPr/>
                </p:nvGrpSpPr>
                <p:grpSpPr>
                  <a:xfrm>
                    <a:off x="1232795" y="-1740829"/>
                    <a:ext cx="717621" cy="717392"/>
                    <a:chOff x="1483457" y="3953671"/>
                    <a:chExt cx="717621" cy="717392"/>
                  </a:xfrm>
                </p:grpSpPr>
                <p:sp>
                  <p:nvSpPr>
                    <p:cNvPr id="1986" name="Google Shape;198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1" name="Google Shape;199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49"/>
              <p:cNvGrpSpPr/>
              <p:nvPr/>
            </p:nvGrpSpPr>
            <p:grpSpPr>
              <a:xfrm>
                <a:off x="955673" y="11"/>
                <a:ext cx="592576" cy="405260"/>
                <a:chOff x="39722" y="4349021"/>
                <a:chExt cx="1061964" cy="726143"/>
              </a:xfrm>
            </p:grpSpPr>
            <p:grpSp>
              <p:nvGrpSpPr>
                <p:cNvPr id="1993" name="Google Shape;1993;p49"/>
                <p:cNvGrpSpPr/>
                <p:nvPr/>
              </p:nvGrpSpPr>
              <p:grpSpPr>
                <a:xfrm rot="2700000">
                  <a:off x="140502" y="4460924"/>
                  <a:ext cx="524584" cy="502337"/>
                  <a:chOff x="1189791" y="-1767331"/>
                  <a:chExt cx="904284" cy="865933"/>
                </a:xfrm>
              </p:grpSpPr>
              <p:sp>
                <p:nvSpPr>
                  <p:cNvPr id="1994" name="Google Shape;199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9"/>
                  <p:cNvGrpSpPr/>
                  <p:nvPr/>
                </p:nvGrpSpPr>
                <p:grpSpPr>
                  <a:xfrm>
                    <a:off x="1232795" y="-1740829"/>
                    <a:ext cx="717621" cy="717392"/>
                    <a:chOff x="1483457" y="3953671"/>
                    <a:chExt cx="717621" cy="717392"/>
                  </a:xfrm>
                </p:grpSpPr>
                <p:sp>
                  <p:nvSpPr>
                    <p:cNvPr id="1996" name="Google Shape;199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9"/>
              <p:cNvGrpSpPr/>
              <p:nvPr/>
            </p:nvGrpSpPr>
            <p:grpSpPr>
              <a:xfrm>
                <a:off x="441574" y="-36652"/>
                <a:ext cx="699940" cy="478601"/>
                <a:chOff x="39722" y="4349021"/>
                <a:chExt cx="1061964" cy="726143"/>
              </a:xfrm>
            </p:grpSpPr>
            <p:grpSp>
              <p:nvGrpSpPr>
                <p:cNvPr id="2003" name="Google Shape;2003;p49"/>
                <p:cNvGrpSpPr/>
                <p:nvPr/>
              </p:nvGrpSpPr>
              <p:grpSpPr>
                <a:xfrm rot="2700000">
                  <a:off x="140502" y="4460924"/>
                  <a:ext cx="524584" cy="502337"/>
                  <a:chOff x="1189791" y="-1767331"/>
                  <a:chExt cx="904284" cy="865933"/>
                </a:xfrm>
              </p:grpSpPr>
              <p:sp>
                <p:nvSpPr>
                  <p:cNvPr id="2004" name="Google Shape;200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49"/>
                  <p:cNvGrpSpPr/>
                  <p:nvPr/>
                </p:nvGrpSpPr>
                <p:grpSpPr>
                  <a:xfrm>
                    <a:off x="1232795" y="-1740829"/>
                    <a:ext cx="717621" cy="717392"/>
                    <a:chOff x="1483457" y="3953671"/>
                    <a:chExt cx="717621" cy="717392"/>
                  </a:xfrm>
                </p:grpSpPr>
                <p:sp>
                  <p:nvSpPr>
                    <p:cNvPr id="2006" name="Google Shape;200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1" name="Google Shape;201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49"/>
              <p:cNvGrpSpPr/>
              <p:nvPr/>
            </p:nvGrpSpPr>
            <p:grpSpPr>
              <a:xfrm>
                <a:off x="-494406" y="-252396"/>
                <a:ext cx="1741563" cy="1288563"/>
                <a:chOff x="-494406" y="-252396"/>
                <a:chExt cx="1741563" cy="1288563"/>
              </a:xfrm>
            </p:grpSpPr>
            <p:sp>
              <p:nvSpPr>
                <p:cNvPr id="2013" name="Google Shape;2013;p49"/>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5" name="Google Shape;2015;p49"/>
            <p:cNvGrpSpPr/>
            <p:nvPr/>
          </p:nvGrpSpPr>
          <p:grpSpPr>
            <a:xfrm>
              <a:off x="5643425" y="4968525"/>
              <a:ext cx="439200" cy="439100"/>
              <a:chOff x="1101075" y="2142375"/>
              <a:chExt cx="439200" cy="439100"/>
            </a:xfrm>
          </p:grpSpPr>
          <p:sp>
            <p:nvSpPr>
              <p:cNvPr id="2016" name="Google Shape;2016;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8" name="Google Shape;2018;p49"/>
          <p:cNvGrpSpPr/>
          <p:nvPr/>
        </p:nvGrpSpPr>
        <p:grpSpPr>
          <a:xfrm>
            <a:off x="774450" y="3019701"/>
            <a:ext cx="5944442" cy="134100"/>
            <a:chOff x="774450" y="3019701"/>
            <a:chExt cx="5944442" cy="134100"/>
          </a:xfrm>
        </p:grpSpPr>
        <p:sp>
          <p:nvSpPr>
            <p:cNvPr id="2019" name="Google Shape;2019;p49"/>
            <p:cNvSpPr/>
            <p:nvPr/>
          </p:nvSpPr>
          <p:spPr>
            <a:xfrm>
              <a:off x="6584792"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0" name="Google Shape;2020;p49"/>
            <p:cNvCxnSpPr/>
            <p:nvPr/>
          </p:nvCxnSpPr>
          <p:spPr>
            <a:xfrm>
              <a:off x="774450" y="3086750"/>
              <a:ext cx="5848200" cy="0"/>
            </a:xfrm>
            <a:prstGeom prst="straightConnector1">
              <a:avLst/>
            </a:prstGeom>
            <a:noFill/>
            <a:ln w="9525" cap="flat" cmpd="sng">
              <a:solidFill>
                <a:schemeClr val="dk2"/>
              </a:solidFill>
              <a:prstDash val="solid"/>
              <a:round/>
              <a:headEnd type="none" w="med" len="med"/>
              <a:tailEnd type="none" w="med" len="med"/>
            </a:ln>
          </p:spPr>
        </p:cxnSp>
        <p:sp>
          <p:nvSpPr>
            <p:cNvPr id="2021" name="Google Shape;2021;p49"/>
            <p:cNvSpPr/>
            <p:nvPr/>
          </p:nvSpPr>
          <p:spPr>
            <a:xfrm>
              <a:off x="6614904"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365146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C7BB003-3E0F-BD92-EFD3-2F5FF9DA5758}"/>
              </a:ext>
            </a:extLst>
          </p:cNvPr>
          <p:cNvSpPr>
            <a:spLocks noGrp="1"/>
          </p:cNvSpPr>
          <p:nvPr>
            <p:ph type="subTitle" idx="1"/>
          </p:nvPr>
        </p:nvSpPr>
        <p:spPr/>
        <p:txBody>
          <a:bodyPr/>
          <a:lstStyle/>
          <a:p>
            <a:r>
              <a:rPr lang="en-US" dirty="0"/>
              <a:t>Log in  your account -&gt; Your profile -&gt; repositories -&gt; new</a:t>
            </a:r>
          </a:p>
        </p:txBody>
      </p:sp>
      <p:sp>
        <p:nvSpPr>
          <p:cNvPr id="3" name="Title 2">
            <a:extLst>
              <a:ext uri="{FF2B5EF4-FFF2-40B4-BE49-F238E27FC236}">
                <a16:creationId xmlns:a16="http://schemas.microsoft.com/office/drawing/2014/main" id="{A338C3A5-EFEB-309D-90C0-DF478D20C35D}"/>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765730D-7CD8-BDD6-B572-FEC48AAC2489}"/>
              </a:ext>
            </a:extLst>
          </p:cNvPr>
          <p:cNvPicPr>
            <a:picLocks noChangeAspect="1"/>
          </p:cNvPicPr>
          <p:nvPr/>
        </p:nvPicPr>
        <p:blipFill>
          <a:blip r:embed="rId2"/>
          <a:stretch>
            <a:fillRect/>
          </a:stretch>
        </p:blipFill>
        <p:spPr>
          <a:xfrm>
            <a:off x="252835" y="2478056"/>
            <a:ext cx="8638329" cy="759414"/>
          </a:xfrm>
          <a:prstGeom prst="rect">
            <a:avLst/>
          </a:prstGeom>
        </p:spPr>
      </p:pic>
    </p:spTree>
    <p:extLst>
      <p:ext uri="{BB962C8B-B14F-4D97-AF65-F5344CB8AC3E}">
        <p14:creationId xmlns:p14="http://schemas.microsoft.com/office/powerpoint/2010/main" val="12562917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488E4A4-B228-5262-94DE-CA2CA5CE70FE}"/>
              </a:ext>
            </a:extLst>
          </p:cNvPr>
          <p:cNvSpPr>
            <a:spLocks noGrp="1"/>
          </p:cNvSpPr>
          <p:nvPr>
            <p:ph type="subTitle" idx="1"/>
          </p:nvPr>
        </p:nvSpPr>
        <p:spPr>
          <a:xfrm>
            <a:off x="4967805" y="1145471"/>
            <a:ext cx="3744644" cy="3455700"/>
          </a:xfrm>
        </p:spPr>
        <p:txBody>
          <a:bodyPr/>
          <a:lstStyle/>
          <a:p>
            <a:r>
              <a:rPr lang="en-US" dirty="0"/>
              <a:t>Repository name:</a:t>
            </a:r>
          </a:p>
          <a:p>
            <a:r>
              <a:rPr lang="en-US" dirty="0"/>
              <a:t>Choose appropriate name for your repository</a:t>
            </a:r>
          </a:p>
          <a:p>
            <a:r>
              <a:rPr lang="en-US" dirty="0"/>
              <a:t>(you can’t use SPACE. Use ‘_ ‘ , ’-’ instead)</a:t>
            </a:r>
          </a:p>
          <a:p>
            <a:pPr marL="139700" indent="0">
              <a:buNone/>
            </a:pPr>
            <a:endParaRPr lang="en-US" dirty="0"/>
          </a:p>
          <a:p>
            <a:r>
              <a:rPr lang="en-US" dirty="0"/>
              <a:t>Who can access my repo:</a:t>
            </a:r>
          </a:p>
          <a:p>
            <a:r>
              <a:rPr lang="en-US" dirty="0"/>
              <a:t>Public -&gt; everyone</a:t>
            </a:r>
          </a:p>
          <a:p>
            <a:r>
              <a:rPr lang="en-US" dirty="0"/>
              <a:t>Private -&gt; you and users that you give access to them</a:t>
            </a:r>
          </a:p>
        </p:txBody>
      </p:sp>
      <p:sp>
        <p:nvSpPr>
          <p:cNvPr id="3" name="Title 2">
            <a:extLst>
              <a:ext uri="{FF2B5EF4-FFF2-40B4-BE49-F238E27FC236}">
                <a16:creationId xmlns:a16="http://schemas.microsoft.com/office/drawing/2014/main" id="{A0577445-7444-7209-3622-A7D67C42AAF5}"/>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E5E948C8-0728-C346-2F62-34F574490A43}"/>
              </a:ext>
            </a:extLst>
          </p:cNvPr>
          <p:cNvPicPr>
            <a:picLocks noChangeAspect="1"/>
          </p:cNvPicPr>
          <p:nvPr/>
        </p:nvPicPr>
        <p:blipFill>
          <a:blip r:embed="rId2"/>
          <a:stretch>
            <a:fillRect/>
          </a:stretch>
        </p:blipFill>
        <p:spPr>
          <a:xfrm>
            <a:off x="170599" y="1437120"/>
            <a:ext cx="4797206" cy="2872401"/>
          </a:xfrm>
          <a:prstGeom prst="rect">
            <a:avLst/>
          </a:prstGeom>
        </p:spPr>
      </p:pic>
    </p:spTree>
    <p:extLst>
      <p:ext uri="{BB962C8B-B14F-4D97-AF65-F5344CB8AC3E}">
        <p14:creationId xmlns:p14="http://schemas.microsoft.com/office/powerpoint/2010/main" val="444650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9C52B56-2913-6842-9706-8D754DA15A86}"/>
              </a:ext>
            </a:extLst>
          </p:cNvPr>
          <p:cNvSpPr>
            <a:spLocks noGrp="1"/>
          </p:cNvSpPr>
          <p:nvPr>
            <p:ph type="subTitle" idx="1"/>
          </p:nvPr>
        </p:nvSpPr>
        <p:spPr/>
        <p:txBody>
          <a:bodyPr/>
          <a:lstStyle/>
          <a:p>
            <a:r>
              <a:rPr lang="en-US" b="0" i="0" dirty="0">
                <a:solidFill>
                  <a:srgbClr val="474747"/>
                </a:solidFill>
                <a:effectLst/>
              </a:rPr>
              <a:t>The git </a:t>
            </a:r>
            <a:r>
              <a:rPr lang="en-US" b="0" i="0" dirty="0" err="1">
                <a:solidFill>
                  <a:srgbClr val="474747"/>
                </a:solidFill>
                <a:effectLst/>
              </a:rPr>
              <a:t>init</a:t>
            </a:r>
            <a:r>
              <a:rPr lang="en-US" b="0" i="0" dirty="0">
                <a:solidFill>
                  <a:srgbClr val="474747"/>
                </a:solidFill>
                <a:effectLst/>
              </a:rPr>
              <a:t> command </a:t>
            </a:r>
            <a:r>
              <a:rPr lang="en-US" b="0" i="0" dirty="0">
                <a:solidFill>
                  <a:srgbClr val="040C28"/>
                </a:solidFill>
                <a:effectLst/>
              </a:rPr>
              <a:t>creates a new Git repository</a:t>
            </a:r>
          </a:p>
          <a:p>
            <a:r>
              <a:rPr lang="en-US" dirty="0">
                <a:solidFill>
                  <a:srgbClr val="040C28"/>
                </a:solidFill>
              </a:rPr>
              <a:t>It creates a hidden .git folder</a:t>
            </a:r>
          </a:p>
          <a:p>
            <a:endParaRPr lang="en-US" dirty="0"/>
          </a:p>
        </p:txBody>
      </p:sp>
      <p:sp>
        <p:nvSpPr>
          <p:cNvPr id="3" name="Title 2">
            <a:extLst>
              <a:ext uri="{FF2B5EF4-FFF2-40B4-BE49-F238E27FC236}">
                <a16:creationId xmlns:a16="http://schemas.microsoft.com/office/drawing/2014/main" id="{BE8CB181-83E4-14B3-58DE-69F2AF12CE57}"/>
              </a:ext>
            </a:extLst>
          </p:cNvPr>
          <p:cNvSpPr>
            <a:spLocks noGrp="1"/>
          </p:cNvSpPr>
          <p:nvPr>
            <p:ph type="title"/>
          </p:nvPr>
        </p:nvSpPr>
        <p:spPr/>
        <p:txBody>
          <a:bodyPr/>
          <a:lstStyle/>
          <a:p>
            <a:r>
              <a:rPr lang="en-US" dirty="0"/>
              <a:t>Git </a:t>
            </a:r>
            <a:r>
              <a:rPr lang="en-US" dirty="0" err="1"/>
              <a:t>init</a:t>
            </a:r>
            <a:endParaRPr lang="en-US" dirty="0"/>
          </a:p>
        </p:txBody>
      </p:sp>
      <p:pic>
        <p:nvPicPr>
          <p:cNvPr id="5" name="Picture 4">
            <a:extLst>
              <a:ext uri="{FF2B5EF4-FFF2-40B4-BE49-F238E27FC236}">
                <a16:creationId xmlns:a16="http://schemas.microsoft.com/office/drawing/2014/main" id="{77AD084D-BC98-CA48-0CB9-134D54A36565}"/>
              </a:ext>
            </a:extLst>
          </p:cNvPr>
          <p:cNvPicPr>
            <a:picLocks noChangeAspect="1"/>
          </p:cNvPicPr>
          <p:nvPr/>
        </p:nvPicPr>
        <p:blipFill>
          <a:blip r:embed="rId2"/>
          <a:stretch>
            <a:fillRect/>
          </a:stretch>
        </p:blipFill>
        <p:spPr>
          <a:xfrm>
            <a:off x="1642653" y="2238328"/>
            <a:ext cx="5858693" cy="666843"/>
          </a:xfrm>
          <a:prstGeom prst="rect">
            <a:avLst/>
          </a:prstGeom>
        </p:spPr>
      </p:pic>
    </p:spTree>
    <p:extLst>
      <p:ext uri="{BB962C8B-B14F-4D97-AF65-F5344CB8AC3E}">
        <p14:creationId xmlns:p14="http://schemas.microsoft.com/office/powerpoint/2010/main" val="28100348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FA8E3A1-F061-FC14-047A-3B2587ED2D62}"/>
              </a:ext>
            </a:extLst>
          </p:cNvPr>
          <p:cNvSpPr>
            <a:spLocks noGrp="1"/>
          </p:cNvSpPr>
          <p:nvPr>
            <p:ph type="subTitle" idx="1"/>
          </p:nvPr>
        </p:nvSpPr>
        <p:spPr/>
        <p:txBody>
          <a:bodyPr/>
          <a:lstStyle/>
          <a:p>
            <a:endParaRPr lang="en-US" dirty="0"/>
          </a:p>
        </p:txBody>
      </p:sp>
      <p:sp>
        <p:nvSpPr>
          <p:cNvPr id="3" name="Title 2">
            <a:extLst>
              <a:ext uri="{FF2B5EF4-FFF2-40B4-BE49-F238E27FC236}">
                <a16:creationId xmlns:a16="http://schemas.microsoft.com/office/drawing/2014/main" id="{9D25F18D-0E2C-5A6C-2E0E-3096D316618B}"/>
              </a:ext>
            </a:extLst>
          </p:cNvPr>
          <p:cNvSpPr>
            <a:spLocks noGrp="1"/>
          </p:cNvSpPr>
          <p:nvPr>
            <p:ph type="title"/>
          </p:nvPr>
        </p:nvSpPr>
        <p:spPr/>
        <p:txBody>
          <a:bodyPr/>
          <a:lstStyle/>
          <a:p>
            <a:r>
              <a:rPr lang="en-US" dirty="0"/>
              <a:t>…</a:t>
            </a:r>
            <a:br>
              <a:rPr lang="en-US" dirty="0"/>
            </a:br>
            <a:endParaRPr lang="en-US" dirty="0"/>
          </a:p>
        </p:txBody>
      </p:sp>
      <p:pic>
        <p:nvPicPr>
          <p:cNvPr id="5" name="Picture 4">
            <a:extLst>
              <a:ext uri="{FF2B5EF4-FFF2-40B4-BE49-F238E27FC236}">
                <a16:creationId xmlns:a16="http://schemas.microsoft.com/office/drawing/2014/main" id="{BAFAC039-95D3-7D68-0B5F-A597477FF1C3}"/>
              </a:ext>
            </a:extLst>
          </p:cNvPr>
          <p:cNvPicPr>
            <a:picLocks noChangeAspect="1"/>
          </p:cNvPicPr>
          <p:nvPr/>
        </p:nvPicPr>
        <p:blipFill>
          <a:blip r:embed="rId2"/>
          <a:stretch>
            <a:fillRect/>
          </a:stretch>
        </p:blipFill>
        <p:spPr>
          <a:xfrm>
            <a:off x="565688" y="2017887"/>
            <a:ext cx="8252847" cy="790083"/>
          </a:xfrm>
          <a:prstGeom prst="rect">
            <a:avLst/>
          </a:prstGeom>
        </p:spPr>
      </p:pic>
    </p:spTree>
    <p:extLst>
      <p:ext uri="{BB962C8B-B14F-4D97-AF65-F5344CB8AC3E}">
        <p14:creationId xmlns:p14="http://schemas.microsoft.com/office/powerpoint/2010/main" val="3299187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D2F2343-9577-2227-FED6-3BB1C317AEFC}"/>
              </a:ext>
            </a:extLst>
          </p:cNvPr>
          <p:cNvSpPr>
            <a:spLocks noGrp="1"/>
          </p:cNvSpPr>
          <p:nvPr>
            <p:ph type="subTitle" idx="1"/>
          </p:nvPr>
        </p:nvSpPr>
        <p:spPr>
          <a:xfrm>
            <a:off x="570796" y="1017725"/>
            <a:ext cx="8194263" cy="3971398"/>
          </a:xfrm>
        </p:spPr>
        <p:txBody>
          <a:bodyPr/>
          <a:lstStyle/>
          <a:p>
            <a:pPr marL="139700" indent="0" algn="r" rtl="1">
              <a:buNone/>
            </a:pPr>
            <a:r>
              <a:rPr lang="en-US" sz="2400" b="0" i="0" dirty="0">
                <a:solidFill>
                  <a:srgbClr val="2C2F34"/>
                </a:solidFill>
                <a:effectLst/>
                <a:cs typeface="B Nazanin" panose="00000400000000000000" pitchFamily="2" charset="-78"/>
              </a:rPr>
              <a:t>JRE </a:t>
            </a:r>
            <a:r>
              <a:rPr lang="fa-IR" sz="2400" b="0" i="0" dirty="0">
                <a:solidFill>
                  <a:srgbClr val="2C2F34"/>
                </a:solidFill>
                <a:effectLst/>
                <a:cs typeface="B Nazanin" panose="00000400000000000000" pitchFamily="2" charset="-78"/>
              </a:rPr>
              <a:t> مخفف</a:t>
            </a:r>
            <a:r>
              <a:rPr lang="en-US" sz="2400" b="0" i="0" dirty="0">
                <a:solidFill>
                  <a:srgbClr val="2C2F34"/>
                </a:solidFill>
                <a:effectLst/>
                <a:cs typeface="B Nazanin" panose="00000400000000000000" pitchFamily="2" charset="-78"/>
              </a:rPr>
              <a:t>Java Runtime Environment </a:t>
            </a:r>
            <a:r>
              <a:rPr lang="fa-IR" sz="2400" b="0" i="0" dirty="0">
                <a:solidFill>
                  <a:srgbClr val="2C2F34"/>
                </a:solidFill>
                <a:effectLst/>
                <a:cs typeface="B Nazanin" panose="00000400000000000000" pitchFamily="2" charset="-78"/>
              </a:rPr>
              <a:t> به معنای محیط اجرای جاوا است. </a:t>
            </a:r>
            <a:r>
              <a:rPr lang="en-US" sz="2400" b="0" i="0" dirty="0">
                <a:solidFill>
                  <a:srgbClr val="2C2F34"/>
                </a:solidFill>
                <a:effectLst/>
                <a:cs typeface="B Nazanin" panose="00000400000000000000" pitchFamily="2" charset="-78"/>
              </a:rPr>
              <a:t>JRE </a:t>
            </a:r>
            <a:r>
              <a:rPr lang="fa-IR" sz="2400" b="0" i="0" dirty="0">
                <a:solidFill>
                  <a:srgbClr val="2C2F34"/>
                </a:solidFill>
                <a:effectLst/>
                <a:cs typeface="B Nazanin" panose="00000400000000000000" pitchFamily="2" charset="-78"/>
              </a:rPr>
              <a:t> شامل </a:t>
            </a:r>
            <a:r>
              <a:rPr lang="en-US" sz="2400" b="0" i="0" dirty="0">
                <a:solidFill>
                  <a:srgbClr val="2C2F34"/>
                </a:solidFill>
                <a:effectLst/>
                <a:cs typeface="B Nazanin" panose="00000400000000000000" pitchFamily="2" charset="-78"/>
              </a:rPr>
              <a:t>JVM </a:t>
            </a:r>
            <a:r>
              <a:rPr lang="fa-IR" sz="2400" b="0" i="0" dirty="0">
                <a:solidFill>
                  <a:srgbClr val="2C2F34"/>
                </a:solidFill>
                <a:effectLst/>
                <a:cs typeface="B Nazanin" panose="00000400000000000000" pitchFamily="2" charset="-78"/>
              </a:rPr>
              <a:t> و مجموعه‌ای از کتابخانه‌ها و فایل‌های پشتیبانی‌کننده‌ای است که برای اجرای برنامه‌های جاوا نیاز است. به بیان دیگر، </a:t>
            </a:r>
            <a:r>
              <a:rPr lang="en-US" sz="2400" b="0" i="0" dirty="0">
                <a:solidFill>
                  <a:srgbClr val="2C2F34"/>
                </a:solidFill>
                <a:effectLst/>
                <a:cs typeface="B Nazanin" panose="00000400000000000000" pitchFamily="2" charset="-78"/>
              </a:rPr>
              <a:t>JRE </a:t>
            </a:r>
            <a:r>
              <a:rPr lang="fa-IR" sz="2400" b="0" i="0" dirty="0">
                <a:solidFill>
                  <a:srgbClr val="2C2F34"/>
                </a:solidFill>
                <a:effectLst/>
                <a:cs typeface="B Nazanin" panose="00000400000000000000" pitchFamily="2" charset="-78"/>
              </a:rPr>
              <a:t> محیطی را فراهم می‌کند که برنامه‌های جاوا بتوانند در آن اجرا شوند.</a:t>
            </a:r>
          </a:p>
          <a:p>
            <a:pPr marL="139700" indent="0" algn="r">
              <a:buNone/>
            </a:pPr>
            <a:endParaRPr lang="en-US" sz="1800" dirty="0">
              <a:cs typeface="B Nazanin" panose="00000400000000000000" pitchFamily="2" charset="-78"/>
              <a:sym typeface="Wingdings" panose="05000000000000000000" pitchFamily="2" charset="2"/>
            </a:endParaRPr>
          </a:p>
          <a:p>
            <a:pPr marL="139700" indent="0" algn="l">
              <a:buNone/>
            </a:pPr>
            <a:r>
              <a:rPr lang="en-US" sz="1800" dirty="0">
                <a:cs typeface="B Nazanin" panose="00000400000000000000" pitchFamily="2" charset="-78"/>
                <a:sym typeface="Wingdings" panose="05000000000000000000" pitchFamily="2" charset="2"/>
              </a:rPr>
              <a:t>Need extra files</a:t>
            </a:r>
            <a:r>
              <a:rPr lang="en-US" sz="1800">
                <a:cs typeface="B Nazanin" panose="00000400000000000000" pitchFamily="2" charset="-78"/>
                <a:sym typeface="Wingdings" panose="05000000000000000000" pitchFamily="2" charset="2"/>
              </a:rPr>
              <a:t>?  </a:t>
            </a:r>
            <a:r>
              <a:rPr lang="en-US" sz="1800" dirty="0">
                <a:cs typeface="B Nazanin" panose="00000400000000000000" pitchFamily="2" charset="-78"/>
                <a:sym typeface="Wingdings" panose="05000000000000000000" pitchFamily="2" charset="2"/>
              </a:rPr>
              <a:t>JRE </a:t>
            </a:r>
          </a:p>
          <a:p>
            <a:pPr marL="139700" indent="0" algn="l">
              <a:buNone/>
            </a:pPr>
            <a:r>
              <a:rPr lang="en-US" sz="1800" dirty="0">
                <a:cs typeface="B Nazanin" panose="00000400000000000000" pitchFamily="2" charset="-78"/>
                <a:sym typeface="Wingdings" panose="05000000000000000000" pitchFamily="2" charset="2"/>
              </a:rPr>
              <a:t>Need to run your </a:t>
            </a:r>
            <a:r>
              <a:rPr lang="en-US" sz="1800">
                <a:cs typeface="B Nazanin" panose="00000400000000000000" pitchFamily="2" charset="-78"/>
                <a:sym typeface="Wingdings" panose="05000000000000000000" pitchFamily="2" charset="2"/>
              </a:rPr>
              <a:t>code  </a:t>
            </a:r>
            <a:r>
              <a:rPr lang="en-US" sz="1800" dirty="0">
                <a:cs typeface="B Nazanin" panose="00000400000000000000" pitchFamily="2" charset="-78"/>
                <a:sym typeface="Wingdings" panose="05000000000000000000" pitchFamily="2" charset="2"/>
              </a:rPr>
              <a:t>JVM</a:t>
            </a:r>
          </a:p>
          <a:p>
            <a:pPr marL="139700" indent="0" algn="l">
              <a:buNone/>
            </a:pPr>
            <a:endParaRPr lang="en-US" sz="1800" dirty="0">
              <a:cs typeface="B Nazanin" panose="00000400000000000000" pitchFamily="2" charset="-78"/>
              <a:sym typeface="Wingdings" panose="05000000000000000000" pitchFamily="2" charset="2"/>
            </a:endParaRPr>
          </a:p>
          <a:p>
            <a:pPr marL="139700" indent="0" algn="l">
              <a:buNone/>
            </a:pPr>
            <a:r>
              <a:rPr lang="en-US" sz="1800" dirty="0">
                <a:cs typeface="B Nazanin" panose="00000400000000000000" pitchFamily="2" charset="-78"/>
                <a:sym typeface="Wingdings" panose="05000000000000000000" pitchFamily="2" charset="2"/>
              </a:rPr>
              <a:t>JVM is a part of JRE</a:t>
            </a:r>
          </a:p>
        </p:txBody>
      </p:sp>
      <p:sp>
        <p:nvSpPr>
          <p:cNvPr id="3" name="Title 2">
            <a:extLst>
              <a:ext uri="{FF2B5EF4-FFF2-40B4-BE49-F238E27FC236}">
                <a16:creationId xmlns:a16="http://schemas.microsoft.com/office/drawing/2014/main" id="{D84F1970-BE09-30F8-F95A-2E0FB9B441BB}"/>
              </a:ext>
            </a:extLst>
          </p:cNvPr>
          <p:cNvSpPr>
            <a:spLocks noGrp="1"/>
          </p:cNvSpPr>
          <p:nvPr>
            <p:ph type="title"/>
          </p:nvPr>
        </p:nvSpPr>
        <p:spPr/>
        <p:txBody>
          <a:bodyPr/>
          <a:lstStyle/>
          <a:p>
            <a:pPr algn="r" rtl="1"/>
            <a:r>
              <a:rPr lang="en-US" sz="2800" dirty="0">
                <a:solidFill>
                  <a:srgbClr val="C39113"/>
                </a:solidFill>
              </a:rPr>
              <a:t>JRE</a:t>
            </a:r>
            <a:endParaRPr lang="en-US" dirty="0">
              <a:solidFill>
                <a:srgbClr val="C39113"/>
              </a:solidFill>
            </a:endParaRPr>
          </a:p>
        </p:txBody>
      </p:sp>
    </p:spTree>
    <p:extLst>
      <p:ext uri="{BB962C8B-B14F-4D97-AF65-F5344CB8AC3E}">
        <p14:creationId xmlns:p14="http://schemas.microsoft.com/office/powerpoint/2010/main" val="26317226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1B27C61-FCB7-3CC8-0BFB-BB957B14E20A}"/>
              </a:ext>
            </a:extLst>
          </p:cNvPr>
          <p:cNvSpPr>
            <a:spLocks noGrp="1"/>
          </p:cNvSpPr>
          <p:nvPr>
            <p:ph type="subTitle" idx="1"/>
          </p:nvPr>
        </p:nvSpPr>
        <p:spPr/>
        <p:txBody>
          <a:bodyPr/>
          <a:lstStyle/>
          <a:p>
            <a:r>
              <a:rPr lang="en-US" dirty="0"/>
              <a:t>git remote add &lt;</a:t>
            </a:r>
            <a:r>
              <a:rPr lang="en-US" dirty="0" err="1"/>
              <a:t>remote_name</a:t>
            </a:r>
            <a:r>
              <a:rPr lang="en-US" dirty="0"/>
              <a:t>&gt;&lt;</a:t>
            </a:r>
            <a:r>
              <a:rPr lang="en-US" dirty="0" err="1"/>
              <a:t>remote_address</a:t>
            </a:r>
            <a:r>
              <a:rPr lang="en-US" dirty="0"/>
              <a:t>&gt;</a:t>
            </a:r>
          </a:p>
          <a:p>
            <a:endParaRPr lang="en-US" dirty="0"/>
          </a:p>
        </p:txBody>
      </p:sp>
      <p:sp>
        <p:nvSpPr>
          <p:cNvPr id="3" name="Title 2">
            <a:extLst>
              <a:ext uri="{FF2B5EF4-FFF2-40B4-BE49-F238E27FC236}">
                <a16:creationId xmlns:a16="http://schemas.microsoft.com/office/drawing/2014/main" id="{5F0D886F-01E2-1B77-C3D3-E87C5DF4490C}"/>
              </a:ext>
            </a:extLst>
          </p:cNvPr>
          <p:cNvSpPr>
            <a:spLocks noGrp="1"/>
          </p:cNvSpPr>
          <p:nvPr>
            <p:ph type="title"/>
          </p:nvPr>
        </p:nvSpPr>
        <p:spPr/>
        <p:txBody>
          <a:bodyPr/>
          <a:lstStyle/>
          <a:p>
            <a:r>
              <a:rPr lang="en-US" dirty="0"/>
              <a:t>Git remote </a:t>
            </a:r>
          </a:p>
        </p:txBody>
      </p:sp>
      <p:pic>
        <p:nvPicPr>
          <p:cNvPr id="7" name="Picture 6">
            <a:extLst>
              <a:ext uri="{FF2B5EF4-FFF2-40B4-BE49-F238E27FC236}">
                <a16:creationId xmlns:a16="http://schemas.microsoft.com/office/drawing/2014/main" id="{FC1E38D3-FB5B-04AB-FAAC-B9AA2E16D13A}"/>
              </a:ext>
            </a:extLst>
          </p:cNvPr>
          <p:cNvPicPr>
            <a:picLocks noChangeAspect="1"/>
          </p:cNvPicPr>
          <p:nvPr/>
        </p:nvPicPr>
        <p:blipFill>
          <a:blip r:embed="rId2"/>
          <a:stretch>
            <a:fillRect/>
          </a:stretch>
        </p:blipFill>
        <p:spPr>
          <a:xfrm>
            <a:off x="1491670" y="2028917"/>
            <a:ext cx="6154009" cy="495369"/>
          </a:xfrm>
          <a:prstGeom prst="rect">
            <a:avLst/>
          </a:prstGeom>
        </p:spPr>
      </p:pic>
    </p:spTree>
    <p:extLst>
      <p:ext uri="{BB962C8B-B14F-4D97-AF65-F5344CB8AC3E}">
        <p14:creationId xmlns:p14="http://schemas.microsoft.com/office/powerpoint/2010/main" val="321082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72475A6-FBED-C1AE-7B44-B8F9E73742FB}"/>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FAE4C98C-4C0E-BB77-D2A0-3BF9FE6DCCD2}"/>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4FB071A-EA37-6431-8B09-CFACEFF87B43}"/>
              </a:ext>
            </a:extLst>
          </p:cNvPr>
          <p:cNvPicPr>
            <a:picLocks noChangeAspect="1"/>
          </p:cNvPicPr>
          <p:nvPr/>
        </p:nvPicPr>
        <p:blipFill>
          <a:blip r:embed="rId2"/>
          <a:stretch>
            <a:fillRect/>
          </a:stretch>
        </p:blipFill>
        <p:spPr>
          <a:xfrm>
            <a:off x="383734" y="1967118"/>
            <a:ext cx="8376531" cy="1075312"/>
          </a:xfrm>
          <a:prstGeom prst="rect">
            <a:avLst/>
          </a:prstGeom>
        </p:spPr>
      </p:pic>
    </p:spTree>
    <p:extLst>
      <p:ext uri="{BB962C8B-B14F-4D97-AF65-F5344CB8AC3E}">
        <p14:creationId xmlns:p14="http://schemas.microsoft.com/office/powerpoint/2010/main" val="715559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30752-A34E-9423-2B9A-C130CFCBE985}"/>
              </a:ext>
            </a:extLst>
          </p:cNvPr>
          <p:cNvSpPr>
            <a:spLocks noGrp="1"/>
          </p:cNvSpPr>
          <p:nvPr>
            <p:ph type="title"/>
          </p:nvPr>
        </p:nvSpPr>
        <p:spPr/>
        <p:txBody>
          <a:bodyPr/>
          <a:lstStyle/>
          <a:p>
            <a:r>
              <a:rPr lang="en-US" dirty="0"/>
              <a:t>Git status</a:t>
            </a:r>
            <a:br>
              <a:rPr lang="en-US" dirty="0"/>
            </a:br>
            <a:endParaRPr lang="en-US" dirty="0"/>
          </a:p>
        </p:txBody>
      </p:sp>
      <p:pic>
        <p:nvPicPr>
          <p:cNvPr id="4" name="Picture 3">
            <a:extLst>
              <a:ext uri="{FF2B5EF4-FFF2-40B4-BE49-F238E27FC236}">
                <a16:creationId xmlns:a16="http://schemas.microsoft.com/office/drawing/2014/main" id="{222B2BBD-1F4A-0A4F-F8C1-9AFF15231419}"/>
              </a:ext>
            </a:extLst>
          </p:cNvPr>
          <p:cNvPicPr>
            <a:picLocks noChangeAspect="1"/>
          </p:cNvPicPr>
          <p:nvPr/>
        </p:nvPicPr>
        <p:blipFill>
          <a:blip r:embed="rId2"/>
          <a:stretch>
            <a:fillRect/>
          </a:stretch>
        </p:blipFill>
        <p:spPr>
          <a:xfrm>
            <a:off x="1180626" y="1478291"/>
            <a:ext cx="6782747" cy="2038635"/>
          </a:xfrm>
          <a:prstGeom prst="rect">
            <a:avLst/>
          </a:prstGeom>
        </p:spPr>
      </p:pic>
    </p:spTree>
    <p:extLst>
      <p:ext uri="{BB962C8B-B14F-4D97-AF65-F5344CB8AC3E}">
        <p14:creationId xmlns:p14="http://schemas.microsoft.com/office/powerpoint/2010/main" val="22793890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79953-8FB5-C6BB-EA3D-D07F9F55CF4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A546E52-C4E0-9376-5B84-FEB1959282AA}"/>
              </a:ext>
            </a:extLst>
          </p:cNvPr>
          <p:cNvPicPr>
            <a:picLocks noChangeAspect="1"/>
          </p:cNvPicPr>
          <p:nvPr/>
        </p:nvPicPr>
        <p:blipFill>
          <a:blip r:embed="rId2"/>
          <a:stretch>
            <a:fillRect/>
          </a:stretch>
        </p:blipFill>
        <p:spPr>
          <a:xfrm>
            <a:off x="0" y="2035633"/>
            <a:ext cx="9144000" cy="1072233"/>
          </a:xfrm>
          <a:prstGeom prst="rect">
            <a:avLst/>
          </a:prstGeom>
        </p:spPr>
      </p:pic>
    </p:spTree>
    <p:extLst>
      <p:ext uri="{BB962C8B-B14F-4D97-AF65-F5344CB8AC3E}">
        <p14:creationId xmlns:p14="http://schemas.microsoft.com/office/powerpoint/2010/main" val="10398753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41251-97DB-F3C3-F494-FE02B67397C0}"/>
              </a:ext>
            </a:extLst>
          </p:cNvPr>
          <p:cNvSpPr>
            <a:spLocks noGrp="1"/>
          </p:cNvSpPr>
          <p:nvPr>
            <p:ph type="title"/>
          </p:nvPr>
        </p:nvSpPr>
        <p:spPr/>
        <p:txBody>
          <a:bodyPr/>
          <a:lstStyle/>
          <a:p>
            <a:r>
              <a:rPr lang="en-US" dirty="0"/>
              <a:t>Git add</a:t>
            </a:r>
          </a:p>
        </p:txBody>
      </p:sp>
      <p:pic>
        <p:nvPicPr>
          <p:cNvPr id="4" name="Picture 3">
            <a:extLst>
              <a:ext uri="{FF2B5EF4-FFF2-40B4-BE49-F238E27FC236}">
                <a16:creationId xmlns:a16="http://schemas.microsoft.com/office/drawing/2014/main" id="{E03480D8-DD0A-08FD-9D59-085BFABCBE48}"/>
              </a:ext>
            </a:extLst>
          </p:cNvPr>
          <p:cNvPicPr>
            <a:picLocks noChangeAspect="1"/>
          </p:cNvPicPr>
          <p:nvPr/>
        </p:nvPicPr>
        <p:blipFill>
          <a:blip r:embed="rId2"/>
          <a:stretch>
            <a:fillRect/>
          </a:stretch>
        </p:blipFill>
        <p:spPr>
          <a:xfrm>
            <a:off x="1488711" y="1258753"/>
            <a:ext cx="5820587" cy="3153215"/>
          </a:xfrm>
          <a:prstGeom prst="rect">
            <a:avLst/>
          </a:prstGeom>
        </p:spPr>
      </p:pic>
    </p:spTree>
    <p:extLst>
      <p:ext uri="{BB962C8B-B14F-4D97-AF65-F5344CB8AC3E}">
        <p14:creationId xmlns:p14="http://schemas.microsoft.com/office/powerpoint/2010/main" val="11687712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20E2F-EC50-5DEB-1694-2BA0FBDF7DB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A9D42B1-CB06-87AA-665E-DDCE91C14E30}"/>
              </a:ext>
            </a:extLst>
          </p:cNvPr>
          <p:cNvPicPr>
            <a:picLocks noChangeAspect="1"/>
          </p:cNvPicPr>
          <p:nvPr/>
        </p:nvPicPr>
        <p:blipFill>
          <a:blip r:embed="rId2"/>
          <a:stretch>
            <a:fillRect/>
          </a:stretch>
        </p:blipFill>
        <p:spPr>
          <a:xfrm>
            <a:off x="0" y="1597529"/>
            <a:ext cx="9144000" cy="1948441"/>
          </a:xfrm>
          <a:prstGeom prst="rect">
            <a:avLst/>
          </a:prstGeom>
        </p:spPr>
      </p:pic>
    </p:spTree>
    <p:extLst>
      <p:ext uri="{BB962C8B-B14F-4D97-AF65-F5344CB8AC3E}">
        <p14:creationId xmlns:p14="http://schemas.microsoft.com/office/powerpoint/2010/main" val="23806581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0165D-B391-902D-BF50-9DBEE03A19BC}"/>
              </a:ext>
            </a:extLst>
          </p:cNvPr>
          <p:cNvSpPr>
            <a:spLocks noGrp="1"/>
          </p:cNvSpPr>
          <p:nvPr>
            <p:ph type="title"/>
          </p:nvPr>
        </p:nvSpPr>
        <p:spPr/>
        <p:txBody>
          <a:bodyPr/>
          <a:lstStyle/>
          <a:p>
            <a:r>
              <a:rPr lang="en-US" dirty="0"/>
              <a:t>Git commit</a:t>
            </a:r>
          </a:p>
        </p:txBody>
      </p:sp>
      <p:pic>
        <p:nvPicPr>
          <p:cNvPr id="4" name="Picture 3">
            <a:extLst>
              <a:ext uri="{FF2B5EF4-FFF2-40B4-BE49-F238E27FC236}">
                <a16:creationId xmlns:a16="http://schemas.microsoft.com/office/drawing/2014/main" id="{DE55513D-7B3A-0B9D-DB68-C83D44B35DA4}"/>
              </a:ext>
            </a:extLst>
          </p:cNvPr>
          <p:cNvPicPr>
            <a:picLocks noChangeAspect="1"/>
          </p:cNvPicPr>
          <p:nvPr/>
        </p:nvPicPr>
        <p:blipFill>
          <a:blip r:embed="rId2"/>
          <a:stretch>
            <a:fillRect/>
          </a:stretch>
        </p:blipFill>
        <p:spPr>
          <a:xfrm>
            <a:off x="0" y="1653935"/>
            <a:ext cx="9144000" cy="1835630"/>
          </a:xfrm>
          <a:prstGeom prst="rect">
            <a:avLst/>
          </a:prstGeom>
        </p:spPr>
      </p:pic>
    </p:spTree>
    <p:extLst>
      <p:ext uri="{BB962C8B-B14F-4D97-AF65-F5344CB8AC3E}">
        <p14:creationId xmlns:p14="http://schemas.microsoft.com/office/powerpoint/2010/main" val="25778952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854F8-8E6D-A00C-4980-EDBB88B5D773}"/>
              </a:ext>
            </a:extLst>
          </p:cNvPr>
          <p:cNvSpPr>
            <a:spLocks noGrp="1"/>
          </p:cNvSpPr>
          <p:nvPr>
            <p:ph type="title"/>
          </p:nvPr>
        </p:nvSpPr>
        <p:spPr/>
        <p:txBody>
          <a:bodyPr/>
          <a:lstStyle/>
          <a:p>
            <a:r>
              <a:rPr lang="en-US" dirty="0"/>
              <a:t>Git log</a:t>
            </a:r>
          </a:p>
        </p:txBody>
      </p:sp>
      <p:pic>
        <p:nvPicPr>
          <p:cNvPr id="4" name="Picture 3">
            <a:extLst>
              <a:ext uri="{FF2B5EF4-FFF2-40B4-BE49-F238E27FC236}">
                <a16:creationId xmlns:a16="http://schemas.microsoft.com/office/drawing/2014/main" id="{FA5AE771-9A5A-4685-6B91-22C459F54C5F}"/>
              </a:ext>
            </a:extLst>
          </p:cNvPr>
          <p:cNvPicPr>
            <a:picLocks noChangeAspect="1"/>
          </p:cNvPicPr>
          <p:nvPr/>
        </p:nvPicPr>
        <p:blipFill>
          <a:blip r:embed="rId2"/>
          <a:stretch>
            <a:fillRect/>
          </a:stretch>
        </p:blipFill>
        <p:spPr>
          <a:xfrm>
            <a:off x="1046136" y="1247526"/>
            <a:ext cx="7586420" cy="3215672"/>
          </a:xfrm>
          <a:prstGeom prst="rect">
            <a:avLst/>
          </a:prstGeom>
        </p:spPr>
      </p:pic>
    </p:spTree>
    <p:extLst>
      <p:ext uri="{BB962C8B-B14F-4D97-AF65-F5344CB8AC3E}">
        <p14:creationId xmlns:p14="http://schemas.microsoft.com/office/powerpoint/2010/main" val="494493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56D75-A1B3-52B1-AD52-44FEDB4DC211}"/>
              </a:ext>
            </a:extLst>
          </p:cNvPr>
          <p:cNvSpPr>
            <a:spLocks noGrp="1"/>
          </p:cNvSpPr>
          <p:nvPr>
            <p:ph type="title"/>
          </p:nvPr>
        </p:nvSpPr>
        <p:spPr/>
        <p:txBody>
          <a:bodyPr/>
          <a:lstStyle/>
          <a:p>
            <a:r>
              <a:rPr lang="en-US" dirty="0"/>
              <a:t>Git push               Git pull</a:t>
            </a:r>
            <a:br>
              <a:rPr lang="en-US" dirty="0"/>
            </a:br>
            <a:endParaRPr lang="en-US" dirty="0"/>
          </a:p>
        </p:txBody>
      </p:sp>
      <p:pic>
        <p:nvPicPr>
          <p:cNvPr id="4" name="Picture 3">
            <a:extLst>
              <a:ext uri="{FF2B5EF4-FFF2-40B4-BE49-F238E27FC236}">
                <a16:creationId xmlns:a16="http://schemas.microsoft.com/office/drawing/2014/main" id="{CC8D9D13-0E24-D040-15B9-B90338C7C38D}"/>
              </a:ext>
            </a:extLst>
          </p:cNvPr>
          <p:cNvPicPr>
            <a:picLocks noChangeAspect="1"/>
          </p:cNvPicPr>
          <p:nvPr/>
        </p:nvPicPr>
        <p:blipFill>
          <a:blip r:embed="rId2"/>
          <a:stretch>
            <a:fillRect/>
          </a:stretch>
        </p:blipFill>
        <p:spPr>
          <a:xfrm>
            <a:off x="0" y="1424753"/>
            <a:ext cx="9144000" cy="1813546"/>
          </a:xfrm>
          <a:prstGeom prst="rect">
            <a:avLst/>
          </a:prstGeom>
        </p:spPr>
      </p:pic>
      <p:pic>
        <p:nvPicPr>
          <p:cNvPr id="6" name="Picture 5">
            <a:extLst>
              <a:ext uri="{FF2B5EF4-FFF2-40B4-BE49-F238E27FC236}">
                <a16:creationId xmlns:a16="http://schemas.microsoft.com/office/drawing/2014/main" id="{6B6CB403-1BA8-9041-60F2-B40E55DACBF5}"/>
              </a:ext>
            </a:extLst>
          </p:cNvPr>
          <p:cNvPicPr>
            <a:picLocks noChangeAspect="1"/>
          </p:cNvPicPr>
          <p:nvPr/>
        </p:nvPicPr>
        <p:blipFill>
          <a:blip r:embed="rId3"/>
          <a:stretch>
            <a:fillRect/>
          </a:stretch>
        </p:blipFill>
        <p:spPr>
          <a:xfrm>
            <a:off x="0" y="3238299"/>
            <a:ext cx="9144000" cy="1006443"/>
          </a:xfrm>
          <a:prstGeom prst="rect">
            <a:avLst/>
          </a:prstGeom>
        </p:spPr>
      </p:pic>
    </p:spTree>
    <p:extLst>
      <p:ext uri="{BB962C8B-B14F-4D97-AF65-F5344CB8AC3E}">
        <p14:creationId xmlns:p14="http://schemas.microsoft.com/office/powerpoint/2010/main" val="16959189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8F01F-5F7D-CF95-EBB0-6DE8A53C7199}"/>
              </a:ext>
            </a:extLst>
          </p:cNvPr>
          <p:cNvSpPr>
            <a:spLocks noGrp="1"/>
          </p:cNvSpPr>
          <p:nvPr>
            <p:ph type="title"/>
          </p:nvPr>
        </p:nvSpPr>
        <p:spPr/>
        <p:txBody>
          <a:bodyPr/>
          <a:lstStyle/>
          <a:p>
            <a:r>
              <a:rPr lang="en-US" dirty="0"/>
              <a:t>Git ignore</a:t>
            </a:r>
          </a:p>
        </p:txBody>
      </p:sp>
      <p:sp>
        <p:nvSpPr>
          <p:cNvPr id="3" name="TextBox 2">
            <a:extLst>
              <a:ext uri="{FF2B5EF4-FFF2-40B4-BE49-F238E27FC236}">
                <a16:creationId xmlns:a16="http://schemas.microsoft.com/office/drawing/2014/main" id="{BB473A7D-EC2D-873F-1637-B57696ABA58F}"/>
              </a:ext>
            </a:extLst>
          </p:cNvPr>
          <p:cNvSpPr txBox="1"/>
          <p:nvPr/>
        </p:nvSpPr>
        <p:spPr>
          <a:xfrm>
            <a:off x="542441" y="1480088"/>
            <a:ext cx="8097864" cy="1631216"/>
          </a:xfrm>
          <a:prstGeom prst="rect">
            <a:avLst/>
          </a:prstGeom>
          <a:noFill/>
        </p:spPr>
        <p:txBody>
          <a:bodyPr wrap="square" rtlCol="0">
            <a:spAutoFit/>
          </a:bodyPr>
          <a:lstStyle/>
          <a:p>
            <a:pPr algn="r"/>
            <a:r>
              <a:rPr lang="fa-IR" sz="2000" dirty="0">
                <a:cs typeface="B Nazanin" panose="00000400000000000000" pitchFamily="2" charset="-78"/>
              </a:rPr>
              <a:t>اکثر مواقع، در هر پروژهای، فایلهایی داریم که نباید روی گیت باشند. یا حتی گاهی در پروژههای تیمی، نیاز است که بعضی از فایلها را صرفاً به صورت محلی داشته باشیم. برای مثال، نگاهی به مخزنهای قبلی خود در گیت هاب بیندازید. اگر از ابزار </a:t>
            </a:r>
            <a:r>
              <a:rPr lang="en-US" sz="2000" dirty="0" err="1">
                <a:cs typeface="B Nazanin" panose="00000400000000000000" pitchFamily="2" charset="-78"/>
              </a:rPr>
              <a:t>gitignore</a:t>
            </a:r>
            <a:r>
              <a:rPr lang="en-US" sz="2000" dirty="0">
                <a:cs typeface="B Nazanin" panose="00000400000000000000" pitchFamily="2" charset="-78"/>
              </a:rPr>
              <a:t> </a:t>
            </a:r>
            <a:r>
              <a:rPr lang="fa-IR" sz="2000" dirty="0">
                <a:cs typeface="B Nazanin" panose="00000400000000000000" pitchFamily="2" charset="-78"/>
              </a:rPr>
              <a:t>استفاده نکرده باشید، باید شاهد یک پوشه با نام </a:t>
            </a:r>
            <a:r>
              <a:rPr lang="en-US" sz="2000" dirty="0">
                <a:cs typeface="B Nazanin" panose="00000400000000000000" pitchFamily="2" charset="-78"/>
              </a:rPr>
              <a:t>idea. </a:t>
            </a:r>
            <a:r>
              <a:rPr lang="fa-IR" sz="2000" dirty="0">
                <a:cs typeface="B Nazanin" panose="00000400000000000000" pitchFamily="2" charset="-78"/>
              </a:rPr>
              <a:t>باشید. این پوشه، شامل اطالعاتی است، که صرفاً </a:t>
            </a:r>
            <a:r>
              <a:rPr lang="en-US" sz="2000" dirty="0">
                <a:cs typeface="B Nazanin" panose="00000400000000000000" pitchFamily="2" charset="-78"/>
              </a:rPr>
              <a:t>IDE </a:t>
            </a:r>
            <a:r>
              <a:rPr lang="fa-IR" sz="2000" dirty="0">
                <a:cs typeface="B Nazanin" panose="00000400000000000000" pitchFamily="2" charset="-78"/>
              </a:rPr>
              <a:t>شما برای هر پروژه تولید میکند و به آن نیاز خواهد داشت. بنابراین لزومی ندارد این پوشه، در کامیتهای شما باشد و روی گیت قرار گیرد.</a:t>
            </a:r>
            <a:endParaRPr lang="en-US" sz="2000" dirty="0">
              <a:cs typeface="B Nazanin" panose="00000400000000000000" pitchFamily="2" charset="-78"/>
            </a:endParaRPr>
          </a:p>
        </p:txBody>
      </p:sp>
    </p:spTree>
    <p:extLst>
      <p:ext uri="{BB962C8B-B14F-4D97-AF65-F5344CB8AC3E}">
        <p14:creationId xmlns:p14="http://schemas.microsoft.com/office/powerpoint/2010/main" val="2837283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EB388-DBB1-0D67-5DDF-ABE21EFB7FD5}"/>
              </a:ext>
            </a:extLst>
          </p:cNvPr>
          <p:cNvSpPr>
            <a:spLocks noGrp="1"/>
          </p:cNvSpPr>
          <p:nvPr>
            <p:ph type="title"/>
          </p:nvPr>
        </p:nvSpPr>
        <p:spPr/>
        <p:txBody>
          <a:bodyPr/>
          <a:lstStyle/>
          <a:p>
            <a:endParaRPr lang="en-US"/>
          </a:p>
        </p:txBody>
      </p:sp>
      <p:pic>
        <p:nvPicPr>
          <p:cNvPr id="1026" name="Picture 2" descr="What is JDK, JRE and JVM?. When we want to program using Java… | by  Asinshani Taniya | Medium">
            <a:extLst>
              <a:ext uri="{FF2B5EF4-FFF2-40B4-BE49-F238E27FC236}">
                <a16:creationId xmlns:a16="http://schemas.microsoft.com/office/drawing/2014/main" id="{BB950446-2406-B5C0-E0C3-09E7A58912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424" y="947352"/>
            <a:ext cx="6503102" cy="3541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931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D4F85-0FDE-F3E3-DF6D-26DAB09B9A0B}"/>
              </a:ext>
            </a:extLst>
          </p:cNvPr>
          <p:cNvSpPr>
            <a:spLocks noGrp="1"/>
          </p:cNvSpPr>
          <p:nvPr>
            <p:ph type="title"/>
          </p:nvPr>
        </p:nvSpPr>
        <p:spPr/>
        <p:txBody>
          <a:bodyPr/>
          <a:lstStyle/>
          <a:p>
            <a:r>
              <a:rPr lang="en-US" dirty="0"/>
              <a:t>How to use?</a:t>
            </a:r>
          </a:p>
        </p:txBody>
      </p:sp>
      <p:sp>
        <p:nvSpPr>
          <p:cNvPr id="3" name="TextBox 2">
            <a:extLst>
              <a:ext uri="{FF2B5EF4-FFF2-40B4-BE49-F238E27FC236}">
                <a16:creationId xmlns:a16="http://schemas.microsoft.com/office/drawing/2014/main" id="{99CE6CA6-D199-636F-379A-EA38EF20A256}"/>
              </a:ext>
            </a:extLst>
          </p:cNvPr>
          <p:cNvSpPr txBox="1"/>
          <p:nvPr/>
        </p:nvSpPr>
        <p:spPr>
          <a:xfrm>
            <a:off x="542441" y="1480088"/>
            <a:ext cx="8097864" cy="1569660"/>
          </a:xfrm>
          <a:prstGeom prst="rect">
            <a:avLst/>
          </a:prstGeom>
          <a:noFill/>
        </p:spPr>
        <p:txBody>
          <a:bodyPr wrap="square" rtlCol="0">
            <a:spAutoFit/>
          </a:bodyPr>
          <a:lstStyle/>
          <a:p>
            <a:pPr algn="r" rtl="1"/>
            <a:r>
              <a:rPr lang="fa-IR" sz="2400" dirty="0">
                <a:cs typeface="B Nazanin" panose="00000400000000000000" pitchFamily="2" charset="-78"/>
              </a:rPr>
              <a:t>برنامه گیت بش را باز میکنیم و با استفاده از دستور </a:t>
            </a:r>
            <a:r>
              <a:rPr lang="en-US" sz="2400" dirty="0" err="1">
                <a:cs typeface="B Nazanin" panose="00000400000000000000" pitchFamily="2" charset="-78"/>
              </a:rPr>
              <a:t>gitignore</a:t>
            </a:r>
            <a:r>
              <a:rPr lang="en-US" sz="2400" dirty="0">
                <a:cs typeface="B Nazanin" panose="00000400000000000000" pitchFamily="2" charset="-78"/>
              </a:rPr>
              <a:t>. touch </a:t>
            </a:r>
            <a:r>
              <a:rPr lang="fa-IR" sz="2400" dirty="0">
                <a:cs typeface="B Nazanin" panose="00000400000000000000" pitchFamily="2" charset="-78"/>
              </a:rPr>
              <a:t>یک فایل </a:t>
            </a:r>
            <a:r>
              <a:rPr lang="en-US" sz="2400" dirty="0" err="1">
                <a:cs typeface="B Nazanin" panose="00000400000000000000" pitchFamily="2" charset="-78"/>
              </a:rPr>
              <a:t>gitignore</a:t>
            </a:r>
            <a:r>
              <a:rPr lang="en-US" sz="2400" dirty="0">
                <a:cs typeface="B Nazanin" panose="00000400000000000000" pitchFamily="2" charset="-78"/>
              </a:rPr>
              <a:t>. </a:t>
            </a:r>
            <a:r>
              <a:rPr lang="fa-IR" sz="2400" dirty="0">
                <a:cs typeface="B Nazanin" panose="00000400000000000000" pitchFamily="2" charset="-78"/>
              </a:rPr>
              <a:t>در آدرس پروژه میسازیم:</a:t>
            </a:r>
            <a:endParaRPr lang="en-US" sz="2400" dirty="0">
              <a:cs typeface="B Nazanin" panose="00000400000000000000" pitchFamily="2" charset="-78"/>
            </a:endParaRPr>
          </a:p>
          <a:p>
            <a:pPr algn="r" rtl="1"/>
            <a:r>
              <a:rPr lang="fa-IR" sz="2400" dirty="0">
                <a:cs typeface="B Nazanin" panose="00000400000000000000" pitchFamily="2" charset="-78"/>
              </a:rPr>
              <a:t>سپس در فایل </a:t>
            </a:r>
            <a:r>
              <a:rPr lang="en-US" sz="2400" dirty="0" err="1">
                <a:cs typeface="B Nazanin" panose="00000400000000000000" pitchFamily="2" charset="-78"/>
              </a:rPr>
              <a:t>gitignore</a:t>
            </a:r>
            <a:r>
              <a:rPr lang="en-US" sz="2400" dirty="0">
                <a:cs typeface="B Nazanin" panose="00000400000000000000" pitchFamily="2" charset="-78"/>
              </a:rPr>
              <a:t>. </a:t>
            </a:r>
            <a:r>
              <a:rPr lang="fa-IR" sz="2400" dirty="0">
                <a:cs typeface="B Nazanin" panose="00000400000000000000" pitchFamily="2" charset="-78"/>
              </a:rPr>
              <a:t> شده، اسم و آدرس فایلهایی را که میخواهیم نادیده گرفته شوند را می نویسیم و تغییرات را ذخیره میکنیم.</a:t>
            </a:r>
            <a:endParaRPr lang="en-US" sz="1800" dirty="0">
              <a:cs typeface="B Nazanin" panose="00000400000000000000" pitchFamily="2" charset="-78"/>
            </a:endParaRPr>
          </a:p>
        </p:txBody>
      </p:sp>
    </p:spTree>
    <p:extLst>
      <p:ext uri="{BB962C8B-B14F-4D97-AF65-F5344CB8AC3E}">
        <p14:creationId xmlns:p14="http://schemas.microsoft.com/office/powerpoint/2010/main" val="34392488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BD74D53-463F-3653-3CFA-CFFF825A4664}"/>
              </a:ext>
            </a:extLst>
          </p:cNvPr>
          <p:cNvSpPr>
            <a:spLocks noGrp="1"/>
          </p:cNvSpPr>
          <p:nvPr>
            <p:ph type="subTitle" idx="1"/>
          </p:nvPr>
        </p:nvSpPr>
        <p:spPr/>
        <p:txBody>
          <a:bodyPr/>
          <a:lstStyle/>
          <a:p>
            <a:pPr marL="425450" indent="-285750" algn="r" rtl="1">
              <a:buFont typeface="Arial" panose="020B0604020202020204" pitchFamily="34" charset="0"/>
              <a:buChar char="•"/>
            </a:pPr>
            <a:r>
              <a:rPr lang="fa-IR" sz="2000" dirty="0">
                <a:cs typeface="B Nazanin" panose="00000400000000000000" pitchFamily="2" charset="-78"/>
              </a:rPr>
              <a:t>در برنامه نویسی، اصولا با مباحث بزرگی روبرو هستیم که برای حل کردنشان، آنها را به مسائل ریزتر و کوچکتر، تقسیم میکنیم. در نتیجه، یک مسئله بزرگ تبدیل به چندین مسئله کوچک خواهد شد. در گیت بهتر است هر 1 کدام از این مسئله ها را در شاخهای مجزا پیادهسازی کنیم و هنگامی که پیادهسازی هر شاخه کامل شد، تغییرات ۲ را بر روی شاخه اصلی اضافه کنیم . این کار علاوه بر اینکه به نظم ذهنی خودمان و البته نظم ساختاری برنامه کمک میکند، چالش کار تیمی را نیز برطرف میکند. وقتی شاخههای مجزا داشته باشیم، هر فرد میتواند مستقل از فرد دیگری، قسمتی از پروژه را به صورت همزمان با افراد دیگر، جلو ببرد</a:t>
            </a:r>
            <a:endParaRPr lang="en-US" sz="2000" b="0" i="0" dirty="0">
              <a:solidFill>
                <a:schemeClr val="tx1"/>
              </a:solidFill>
              <a:effectLst/>
              <a:latin typeface="Verdana" panose="020B0604030504040204" pitchFamily="34" charset="0"/>
              <a:cs typeface="B Nazanin" panose="00000400000000000000" pitchFamily="2" charset="-78"/>
            </a:endParaRPr>
          </a:p>
        </p:txBody>
      </p:sp>
      <p:sp>
        <p:nvSpPr>
          <p:cNvPr id="3" name="Title 2">
            <a:extLst>
              <a:ext uri="{FF2B5EF4-FFF2-40B4-BE49-F238E27FC236}">
                <a16:creationId xmlns:a16="http://schemas.microsoft.com/office/drawing/2014/main" id="{34D603BE-F2B0-988A-06C8-290F8D5806E9}"/>
              </a:ext>
            </a:extLst>
          </p:cNvPr>
          <p:cNvSpPr>
            <a:spLocks noGrp="1"/>
          </p:cNvSpPr>
          <p:nvPr>
            <p:ph type="title"/>
          </p:nvPr>
        </p:nvSpPr>
        <p:spPr/>
        <p:txBody>
          <a:bodyPr/>
          <a:lstStyle/>
          <a:p>
            <a:r>
              <a:rPr lang="en-US" dirty="0"/>
              <a:t>Branch</a:t>
            </a:r>
          </a:p>
        </p:txBody>
      </p:sp>
    </p:spTree>
    <p:extLst>
      <p:ext uri="{BB962C8B-B14F-4D97-AF65-F5344CB8AC3E}">
        <p14:creationId xmlns:p14="http://schemas.microsoft.com/office/powerpoint/2010/main" val="1868795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8798D-385F-3AEC-CC3D-AC42C25C888E}"/>
              </a:ext>
            </a:extLst>
          </p:cNvPr>
          <p:cNvSpPr>
            <a:spLocks noGrp="1"/>
          </p:cNvSpPr>
          <p:nvPr>
            <p:ph type="title"/>
          </p:nvPr>
        </p:nvSpPr>
        <p:spPr/>
        <p:txBody>
          <a:bodyPr/>
          <a:lstStyle/>
          <a:p>
            <a:r>
              <a:rPr lang="en-US" dirty="0"/>
              <a:t>branch</a:t>
            </a:r>
          </a:p>
        </p:txBody>
      </p:sp>
      <p:pic>
        <p:nvPicPr>
          <p:cNvPr id="4" name="Picture 3">
            <a:extLst>
              <a:ext uri="{FF2B5EF4-FFF2-40B4-BE49-F238E27FC236}">
                <a16:creationId xmlns:a16="http://schemas.microsoft.com/office/drawing/2014/main" id="{73D5FC6E-4758-108E-8181-320287EF36C5}"/>
              </a:ext>
            </a:extLst>
          </p:cNvPr>
          <p:cNvPicPr>
            <a:picLocks noChangeAspect="1"/>
          </p:cNvPicPr>
          <p:nvPr/>
        </p:nvPicPr>
        <p:blipFill>
          <a:blip r:embed="rId2"/>
          <a:stretch>
            <a:fillRect/>
          </a:stretch>
        </p:blipFill>
        <p:spPr>
          <a:xfrm>
            <a:off x="1905865" y="1458998"/>
            <a:ext cx="5332270" cy="2734062"/>
          </a:xfrm>
          <a:prstGeom prst="rect">
            <a:avLst/>
          </a:prstGeom>
        </p:spPr>
      </p:pic>
    </p:spTree>
    <p:extLst>
      <p:ext uri="{BB962C8B-B14F-4D97-AF65-F5344CB8AC3E}">
        <p14:creationId xmlns:p14="http://schemas.microsoft.com/office/powerpoint/2010/main" val="40884738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0406C83-0931-95F1-D850-EE56032EA80D}"/>
              </a:ext>
            </a:extLst>
          </p:cNvPr>
          <p:cNvSpPr>
            <a:spLocks noGrp="1"/>
          </p:cNvSpPr>
          <p:nvPr>
            <p:ph type="subTitle" idx="1"/>
          </p:nvPr>
        </p:nvSpPr>
        <p:spPr/>
        <p:txBody>
          <a:bodyPr/>
          <a:lstStyle/>
          <a:p>
            <a:endParaRPr lang="en-US" dirty="0"/>
          </a:p>
        </p:txBody>
      </p:sp>
      <p:sp>
        <p:nvSpPr>
          <p:cNvPr id="3" name="Title 2">
            <a:extLst>
              <a:ext uri="{FF2B5EF4-FFF2-40B4-BE49-F238E27FC236}">
                <a16:creationId xmlns:a16="http://schemas.microsoft.com/office/drawing/2014/main" id="{AC20C31F-7FFB-A616-C0A4-983377850918}"/>
              </a:ext>
            </a:extLst>
          </p:cNvPr>
          <p:cNvSpPr>
            <a:spLocks noGrp="1"/>
          </p:cNvSpPr>
          <p:nvPr>
            <p:ph type="title"/>
          </p:nvPr>
        </p:nvSpPr>
        <p:spPr/>
        <p:txBody>
          <a:bodyPr/>
          <a:lstStyle/>
          <a:p>
            <a:r>
              <a:rPr lang="en-US" dirty="0"/>
              <a:t>Git branch</a:t>
            </a:r>
          </a:p>
        </p:txBody>
      </p:sp>
      <p:pic>
        <p:nvPicPr>
          <p:cNvPr id="5" name="Picture 4">
            <a:extLst>
              <a:ext uri="{FF2B5EF4-FFF2-40B4-BE49-F238E27FC236}">
                <a16:creationId xmlns:a16="http://schemas.microsoft.com/office/drawing/2014/main" id="{F2DA775C-6CB6-2054-6B8D-E96C68AF5F35}"/>
              </a:ext>
            </a:extLst>
          </p:cNvPr>
          <p:cNvPicPr>
            <a:picLocks noChangeAspect="1"/>
          </p:cNvPicPr>
          <p:nvPr/>
        </p:nvPicPr>
        <p:blipFill>
          <a:blip r:embed="rId2"/>
          <a:stretch>
            <a:fillRect/>
          </a:stretch>
        </p:blipFill>
        <p:spPr>
          <a:xfrm>
            <a:off x="153870" y="1017725"/>
            <a:ext cx="8829610" cy="1101477"/>
          </a:xfrm>
          <a:prstGeom prst="rect">
            <a:avLst/>
          </a:prstGeom>
        </p:spPr>
      </p:pic>
      <p:pic>
        <p:nvPicPr>
          <p:cNvPr id="7" name="Picture 6">
            <a:extLst>
              <a:ext uri="{FF2B5EF4-FFF2-40B4-BE49-F238E27FC236}">
                <a16:creationId xmlns:a16="http://schemas.microsoft.com/office/drawing/2014/main" id="{D54B1F03-4D47-024F-C75A-FFB7728A28BF}"/>
              </a:ext>
            </a:extLst>
          </p:cNvPr>
          <p:cNvPicPr>
            <a:picLocks noChangeAspect="1"/>
          </p:cNvPicPr>
          <p:nvPr/>
        </p:nvPicPr>
        <p:blipFill>
          <a:blip r:embed="rId3"/>
          <a:stretch>
            <a:fillRect/>
          </a:stretch>
        </p:blipFill>
        <p:spPr>
          <a:xfrm>
            <a:off x="153870" y="1821144"/>
            <a:ext cx="8829610" cy="3322356"/>
          </a:xfrm>
          <a:prstGeom prst="rect">
            <a:avLst/>
          </a:prstGeom>
        </p:spPr>
      </p:pic>
    </p:spTree>
    <p:extLst>
      <p:ext uri="{BB962C8B-B14F-4D97-AF65-F5344CB8AC3E}">
        <p14:creationId xmlns:p14="http://schemas.microsoft.com/office/powerpoint/2010/main" val="42400050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3EE27F9-7A92-A421-2785-369F55879B8A}"/>
              </a:ext>
            </a:extLst>
          </p:cNvPr>
          <p:cNvSpPr>
            <a:spLocks noGrp="1"/>
          </p:cNvSpPr>
          <p:nvPr>
            <p:ph type="subTitle" idx="1"/>
          </p:nvPr>
        </p:nvSpPr>
        <p:spPr/>
        <p:txBody>
          <a:bodyPr/>
          <a:lstStyle/>
          <a:p>
            <a:r>
              <a:rPr lang="en-US" dirty="0"/>
              <a:t>Ref: </a:t>
            </a:r>
            <a:r>
              <a:rPr lang="en-US" dirty="0">
                <a:hlinkClick r:id="rId2"/>
              </a:rPr>
              <a:t>https://quera.org/college/cheatsheet/git</a:t>
            </a:r>
            <a:endParaRPr lang="en-US" dirty="0"/>
          </a:p>
          <a:p>
            <a:endParaRPr lang="en-US" dirty="0"/>
          </a:p>
        </p:txBody>
      </p:sp>
      <p:sp>
        <p:nvSpPr>
          <p:cNvPr id="3" name="Title 2">
            <a:extLst>
              <a:ext uri="{FF2B5EF4-FFF2-40B4-BE49-F238E27FC236}">
                <a16:creationId xmlns:a16="http://schemas.microsoft.com/office/drawing/2014/main" id="{AA137678-988B-68B3-44BA-56D0CCDBB09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723244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EE8FF-B716-E9C8-69A9-332569597474}"/>
              </a:ext>
            </a:extLst>
          </p:cNvPr>
          <p:cNvSpPr>
            <a:spLocks noGrp="1"/>
          </p:cNvSpPr>
          <p:nvPr>
            <p:ph type="title"/>
          </p:nvPr>
        </p:nvSpPr>
        <p:spPr/>
        <p:txBody>
          <a:bodyPr/>
          <a:lstStyle/>
          <a:p>
            <a:r>
              <a:rPr lang="en-US" dirty="0"/>
              <a:t>The End</a:t>
            </a:r>
          </a:p>
        </p:txBody>
      </p:sp>
    </p:spTree>
    <p:extLst>
      <p:ext uri="{BB962C8B-B14F-4D97-AF65-F5344CB8AC3E}">
        <p14:creationId xmlns:p14="http://schemas.microsoft.com/office/powerpoint/2010/main" val="1840439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49"/>
          <p:cNvSpPr txBox="1">
            <a:spLocks noGrp="1"/>
          </p:cNvSpPr>
          <p:nvPr>
            <p:ph type="title"/>
          </p:nvPr>
        </p:nvSpPr>
        <p:spPr>
          <a:xfrm>
            <a:off x="713225" y="2122600"/>
            <a:ext cx="7297500" cy="9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solidFill>
                  <a:srgbClr val="C39113"/>
                </a:solidFill>
              </a:rPr>
              <a:t>C</a:t>
            </a:r>
            <a:r>
              <a:rPr lang="en" sz="4400" dirty="0">
                <a:solidFill>
                  <a:srgbClr val="C39113"/>
                </a:solidFill>
              </a:rPr>
              <a:t>ompile and run in terminal</a:t>
            </a:r>
            <a:endParaRPr sz="4400" dirty="0">
              <a:solidFill>
                <a:srgbClr val="C39113"/>
              </a:solidFill>
            </a:endParaRPr>
          </a:p>
        </p:txBody>
      </p:sp>
      <p:grpSp>
        <p:nvGrpSpPr>
          <p:cNvPr id="1951" name="Google Shape;1951;p49"/>
          <p:cNvGrpSpPr/>
          <p:nvPr/>
        </p:nvGrpSpPr>
        <p:grpSpPr>
          <a:xfrm>
            <a:off x="-1238838" y="-2814271"/>
            <a:ext cx="6191222" cy="6569036"/>
            <a:chOff x="-1238838" y="-2814271"/>
            <a:chExt cx="6191222" cy="6569036"/>
          </a:xfrm>
        </p:grpSpPr>
        <p:pic>
          <p:nvPicPr>
            <p:cNvPr id="1952" name="Google Shape;1952;p49"/>
            <p:cNvPicPr preferRelativeResize="0"/>
            <p:nvPr/>
          </p:nvPicPr>
          <p:blipFill rotWithShape="1">
            <a:blip r:embed="rId3">
              <a:alphaModFix/>
            </a:blip>
            <a:srcRect l="16960" t="24718" r="7121" b="26177"/>
            <a:stretch/>
          </p:blipFill>
          <p:spPr>
            <a:xfrm flipH="1">
              <a:off x="-860279" y="-1155525"/>
              <a:ext cx="3615750" cy="2759625"/>
            </a:xfrm>
            <a:prstGeom prst="rect">
              <a:avLst/>
            </a:prstGeom>
            <a:noFill/>
            <a:ln>
              <a:noFill/>
            </a:ln>
          </p:spPr>
        </p:pic>
        <p:grpSp>
          <p:nvGrpSpPr>
            <p:cNvPr id="1953" name="Google Shape;1953;p49"/>
            <p:cNvGrpSpPr/>
            <p:nvPr/>
          </p:nvGrpSpPr>
          <p:grpSpPr>
            <a:xfrm>
              <a:off x="-1238838" y="-2814271"/>
              <a:ext cx="6191222" cy="6569036"/>
              <a:chOff x="-1238838" y="-2814271"/>
              <a:chExt cx="6191222" cy="6569036"/>
            </a:xfrm>
          </p:grpSpPr>
          <p:sp>
            <p:nvSpPr>
              <p:cNvPr id="1954" name="Google Shape;1954;p49"/>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9"/>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49"/>
              <p:cNvGrpSpPr/>
              <p:nvPr/>
            </p:nvGrpSpPr>
            <p:grpSpPr>
              <a:xfrm>
                <a:off x="3010374" y="1407525"/>
                <a:ext cx="196674" cy="196585"/>
                <a:chOff x="1101075" y="2142375"/>
                <a:chExt cx="439200" cy="439100"/>
              </a:xfrm>
            </p:grpSpPr>
            <p:sp>
              <p:nvSpPr>
                <p:cNvPr id="1958" name="Google Shape;1958;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9"/>
              <p:cNvGrpSpPr/>
              <p:nvPr/>
            </p:nvGrpSpPr>
            <p:grpSpPr>
              <a:xfrm>
                <a:off x="1890399" y="1114475"/>
                <a:ext cx="196674" cy="196585"/>
                <a:chOff x="1101075" y="2142375"/>
                <a:chExt cx="439200" cy="439100"/>
              </a:xfrm>
            </p:grpSpPr>
            <p:sp>
              <p:nvSpPr>
                <p:cNvPr id="1961" name="Google Shape;1961;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49"/>
              <p:cNvGrpSpPr/>
              <p:nvPr/>
            </p:nvGrpSpPr>
            <p:grpSpPr>
              <a:xfrm>
                <a:off x="2755474" y="1114475"/>
                <a:ext cx="196674" cy="196585"/>
                <a:chOff x="1101075" y="2142375"/>
                <a:chExt cx="439200" cy="439100"/>
              </a:xfrm>
            </p:grpSpPr>
            <p:sp>
              <p:nvSpPr>
                <p:cNvPr id="1964" name="Google Shape;1964;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49"/>
              <p:cNvGrpSpPr/>
              <p:nvPr/>
            </p:nvGrpSpPr>
            <p:grpSpPr>
              <a:xfrm>
                <a:off x="1290099" y="539500"/>
                <a:ext cx="196674" cy="196585"/>
                <a:chOff x="1101075" y="2142375"/>
                <a:chExt cx="439200" cy="439100"/>
              </a:xfrm>
            </p:grpSpPr>
            <p:sp>
              <p:nvSpPr>
                <p:cNvPr id="1967" name="Google Shape;1967;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49"/>
              <p:cNvGrpSpPr/>
              <p:nvPr/>
            </p:nvGrpSpPr>
            <p:grpSpPr>
              <a:xfrm>
                <a:off x="2022774" y="671500"/>
                <a:ext cx="196674" cy="196585"/>
                <a:chOff x="1101075" y="2142375"/>
                <a:chExt cx="439200" cy="439100"/>
              </a:xfrm>
            </p:grpSpPr>
            <p:sp>
              <p:nvSpPr>
                <p:cNvPr id="1970" name="Google Shape;1970;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2" name="Google Shape;1972;p49"/>
          <p:cNvGrpSpPr/>
          <p:nvPr/>
        </p:nvGrpSpPr>
        <p:grpSpPr>
          <a:xfrm>
            <a:off x="4571996" y="2268220"/>
            <a:ext cx="5022035" cy="4764449"/>
            <a:chOff x="4571996" y="2268220"/>
            <a:chExt cx="5022035" cy="4764449"/>
          </a:xfrm>
        </p:grpSpPr>
        <p:pic>
          <p:nvPicPr>
            <p:cNvPr id="1973" name="Google Shape;1973;p49"/>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974" name="Google Shape;1974;p49"/>
            <p:cNvGrpSpPr/>
            <p:nvPr/>
          </p:nvGrpSpPr>
          <p:grpSpPr>
            <a:xfrm rot="10800000">
              <a:off x="4571996" y="2268220"/>
              <a:ext cx="5022035" cy="4764449"/>
              <a:chOff x="-494406" y="-1584825"/>
              <a:chExt cx="4397193" cy="4171657"/>
            </a:xfrm>
          </p:grpSpPr>
          <p:grpSp>
            <p:nvGrpSpPr>
              <p:cNvPr id="1975" name="Google Shape;1975;p49"/>
              <p:cNvGrpSpPr/>
              <p:nvPr/>
            </p:nvGrpSpPr>
            <p:grpSpPr>
              <a:xfrm>
                <a:off x="245875" y="-51824"/>
                <a:ext cx="208200" cy="1824700"/>
                <a:chOff x="1040050" y="3812126"/>
                <a:chExt cx="208200" cy="1824700"/>
              </a:xfrm>
            </p:grpSpPr>
            <p:sp>
              <p:nvSpPr>
                <p:cNvPr id="1976" name="Google Shape;1976;p49"/>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9"/>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49"/>
              <p:cNvGrpSpPr/>
              <p:nvPr/>
            </p:nvGrpSpPr>
            <p:grpSpPr>
              <a:xfrm rot="-8100000">
                <a:off x="540898" y="-1172741"/>
                <a:ext cx="2552124" cy="3347490"/>
                <a:chOff x="2976325" y="908175"/>
                <a:chExt cx="4028179" cy="5283555"/>
              </a:xfrm>
            </p:grpSpPr>
            <p:sp>
              <p:nvSpPr>
                <p:cNvPr id="1979" name="Google Shape;1979;p49"/>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9"/>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9"/>
              <p:cNvGrpSpPr/>
              <p:nvPr/>
            </p:nvGrpSpPr>
            <p:grpSpPr>
              <a:xfrm>
                <a:off x="-1" y="621223"/>
                <a:ext cx="699940" cy="478601"/>
                <a:chOff x="39722" y="4349021"/>
                <a:chExt cx="1061964" cy="726143"/>
              </a:xfrm>
            </p:grpSpPr>
            <p:grpSp>
              <p:nvGrpSpPr>
                <p:cNvPr id="1983" name="Google Shape;1983;p49"/>
                <p:cNvGrpSpPr/>
                <p:nvPr/>
              </p:nvGrpSpPr>
              <p:grpSpPr>
                <a:xfrm rot="2700000">
                  <a:off x="140502" y="4460924"/>
                  <a:ext cx="524584" cy="502337"/>
                  <a:chOff x="1189791" y="-1767331"/>
                  <a:chExt cx="904284" cy="865933"/>
                </a:xfrm>
              </p:grpSpPr>
              <p:sp>
                <p:nvSpPr>
                  <p:cNvPr id="1984" name="Google Shape;198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49"/>
                  <p:cNvGrpSpPr/>
                  <p:nvPr/>
                </p:nvGrpSpPr>
                <p:grpSpPr>
                  <a:xfrm>
                    <a:off x="1232795" y="-1740829"/>
                    <a:ext cx="717621" cy="717392"/>
                    <a:chOff x="1483457" y="3953671"/>
                    <a:chExt cx="717621" cy="717392"/>
                  </a:xfrm>
                </p:grpSpPr>
                <p:sp>
                  <p:nvSpPr>
                    <p:cNvPr id="1986" name="Google Shape;198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1" name="Google Shape;199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49"/>
              <p:cNvGrpSpPr/>
              <p:nvPr/>
            </p:nvGrpSpPr>
            <p:grpSpPr>
              <a:xfrm>
                <a:off x="955673" y="11"/>
                <a:ext cx="592576" cy="405260"/>
                <a:chOff x="39722" y="4349021"/>
                <a:chExt cx="1061964" cy="726143"/>
              </a:xfrm>
            </p:grpSpPr>
            <p:grpSp>
              <p:nvGrpSpPr>
                <p:cNvPr id="1993" name="Google Shape;1993;p49"/>
                <p:cNvGrpSpPr/>
                <p:nvPr/>
              </p:nvGrpSpPr>
              <p:grpSpPr>
                <a:xfrm rot="2700000">
                  <a:off x="140502" y="4460924"/>
                  <a:ext cx="524584" cy="502337"/>
                  <a:chOff x="1189791" y="-1767331"/>
                  <a:chExt cx="904284" cy="865933"/>
                </a:xfrm>
              </p:grpSpPr>
              <p:sp>
                <p:nvSpPr>
                  <p:cNvPr id="1994" name="Google Shape;199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9"/>
                  <p:cNvGrpSpPr/>
                  <p:nvPr/>
                </p:nvGrpSpPr>
                <p:grpSpPr>
                  <a:xfrm>
                    <a:off x="1232795" y="-1740829"/>
                    <a:ext cx="717621" cy="717392"/>
                    <a:chOff x="1483457" y="3953671"/>
                    <a:chExt cx="717621" cy="717392"/>
                  </a:xfrm>
                </p:grpSpPr>
                <p:sp>
                  <p:nvSpPr>
                    <p:cNvPr id="1996" name="Google Shape;199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9"/>
              <p:cNvGrpSpPr/>
              <p:nvPr/>
            </p:nvGrpSpPr>
            <p:grpSpPr>
              <a:xfrm>
                <a:off x="441574" y="-36652"/>
                <a:ext cx="699940" cy="478601"/>
                <a:chOff x="39722" y="4349021"/>
                <a:chExt cx="1061964" cy="726143"/>
              </a:xfrm>
            </p:grpSpPr>
            <p:grpSp>
              <p:nvGrpSpPr>
                <p:cNvPr id="2003" name="Google Shape;2003;p49"/>
                <p:cNvGrpSpPr/>
                <p:nvPr/>
              </p:nvGrpSpPr>
              <p:grpSpPr>
                <a:xfrm rot="2700000">
                  <a:off x="140502" y="4460924"/>
                  <a:ext cx="524584" cy="502337"/>
                  <a:chOff x="1189791" y="-1767331"/>
                  <a:chExt cx="904284" cy="865933"/>
                </a:xfrm>
              </p:grpSpPr>
              <p:sp>
                <p:nvSpPr>
                  <p:cNvPr id="2004" name="Google Shape;200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49"/>
                  <p:cNvGrpSpPr/>
                  <p:nvPr/>
                </p:nvGrpSpPr>
                <p:grpSpPr>
                  <a:xfrm>
                    <a:off x="1232795" y="-1740829"/>
                    <a:ext cx="717621" cy="717392"/>
                    <a:chOff x="1483457" y="3953671"/>
                    <a:chExt cx="717621" cy="717392"/>
                  </a:xfrm>
                </p:grpSpPr>
                <p:sp>
                  <p:nvSpPr>
                    <p:cNvPr id="2006" name="Google Shape;200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1" name="Google Shape;201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49"/>
              <p:cNvGrpSpPr/>
              <p:nvPr/>
            </p:nvGrpSpPr>
            <p:grpSpPr>
              <a:xfrm>
                <a:off x="-494406" y="-252396"/>
                <a:ext cx="1741563" cy="1288563"/>
                <a:chOff x="-494406" y="-252396"/>
                <a:chExt cx="1741563" cy="1288563"/>
              </a:xfrm>
            </p:grpSpPr>
            <p:sp>
              <p:nvSpPr>
                <p:cNvPr id="2013" name="Google Shape;2013;p49"/>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5" name="Google Shape;2015;p49"/>
            <p:cNvGrpSpPr/>
            <p:nvPr/>
          </p:nvGrpSpPr>
          <p:grpSpPr>
            <a:xfrm>
              <a:off x="5643425" y="4968525"/>
              <a:ext cx="439200" cy="439100"/>
              <a:chOff x="1101075" y="2142375"/>
              <a:chExt cx="439200" cy="439100"/>
            </a:xfrm>
          </p:grpSpPr>
          <p:sp>
            <p:nvSpPr>
              <p:cNvPr id="2016" name="Google Shape;2016;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8" name="Google Shape;2018;p49"/>
          <p:cNvGrpSpPr/>
          <p:nvPr/>
        </p:nvGrpSpPr>
        <p:grpSpPr>
          <a:xfrm>
            <a:off x="774450" y="3019701"/>
            <a:ext cx="5944442" cy="134100"/>
            <a:chOff x="774450" y="3019701"/>
            <a:chExt cx="5944442" cy="134100"/>
          </a:xfrm>
        </p:grpSpPr>
        <p:sp>
          <p:nvSpPr>
            <p:cNvPr id="2019" name="Google Shape;2019;p49"/>
            <p:cNvSpPr/>
            <p:nvPr/>
          </p:nvSpPr>
          <p:spPr>
            <a:xfrm>
              <a:off x="6584792"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0" name="Google Shape;2020;p49"/>
            <p:cNvCxnSpPr/>
            <p:nvPr/>
          </p:nvCxnSpPr>
          <p:spPr>
            <a:xfrm>
              <a:off x="774450" y="3086750"/>
              <a:ext cx="5848200" cy="0"/>
            </a:xfrm>
            <a:prstGeom prst="straightConnector1">
              <a:avLst/>
            </a:prstGeom>
            <a:noFill/>
            <a:ln w="9525" cap="flat" cmpd="sng">
              <a:solidFill>
                <a:schemeClr val="dk2"/>
              </a:solidFill>
              <a:prstDash val="solid"/>
              <a:round/>
              <a:headEnd type="none" w="med" len="med"/>
              <a:tailEnd type="none" w="med" len="med"/>
            </a:ln>
          </p:spPr>
        </p:cxnSp>
        <p:sp>
          <p:nvSpPr>
            <p:cNvPr id="2021" name="Google Shape;2021;p49"/>
            <p:cNvSpPr/>
            <p:nvPr/>
          </p:nvSpPr>
          <p:spPr>
            <a:xfrm>
              <a:off x="6614904"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68217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8DA4509-FE73-379E-1188-3A2A7D1197E5}"/>
              </a:ext>
            </a:extLst>
          </p:cNvPr>
          <p:cNvSpPr>
            <a:spLocks noGrp="1"/>
          </p:cNvSpPr>
          <p:nvPr>
            <p:ph type="subTitle" idx="1"/>
          </p:nvPr>
        </p:nvSpPr>
        <p:spPr/>
        <p:txBody>
          <a:bodyPr/>
          <a:lstStyle/>
          <a:p>
            <a:pPr marL="425450" indent="-285750" algn="r" rtl="1">
              <a:buFont typeface="Arial" panose="020B0604020202020204" pitchFamily="34" charset="0"/>
              <a:buChar char="•"/>
            </a:pPr>
            <a:r>
              <a:rPr lang="fa-IR" sz="2000" dirty="0">
                <a:cs typeface="B Nazanin" panose="00000400000000000000" pitchFamily="2" charset="-78"/>
              </a:rPr>
              <a:t>داخل نوت پد کد را مینویسیم و به صورت </a:t>
            </a:r>
            <a:r>
              <a:rPr lang="en-US" sz="2000" dirty="0">
                <a:cs typeface="B Nazanin" panose="00000400000000000000" pitchFamily="2" charset="-78"/>
              </a:rPr>
              <a:t>.java </a:t>
            </a:r>
            <a:r>
              <a:rPr lang="fa-IR" sz="2000" dirty="0">
                <a:cs typeface="B Nazanin" panose="00000400000000000000" pitchFamily="2" charset="-78"/>
              </a:rPr>
              <a:t> آن را </a:t>
            </a:r>
            <a:r>
              <a:rPr lang="fa-IR" sz="2000">
                <a:cs typeface="B Nazanin" panose="00000400000000000000" pitchFamily="2" charset="-78"/>
              </a:rPr>
              <a:t>ذخیره می‌کنیم.</a:t>
            </a:r>
            <a:endParaRPr lang="en-US" sz="2000" dirty="0">
              <a:cs typeface="B Nazanin" panose="00000400000000000000" pitchFamily="2" charset="-78"/>
            </a:endParaRPr>
          </a:p>
          <a:p>
            <a:pPr marL="425450" indent="-285750" algn="r" rtl="1">
              <a:buFont typeface="Arial" panose="020B0604020202020204" pitchFamily="34" charset="0"/>
              <a:buChar char="•"/>
            </a:pPr>
            <a:r>
              <a:rPr lang="en-US" sz="2000" dirty="0" err="1">
                <a:cs typeface="B Nazanin" panose="00000400000000000000" pitchFamily="2" charset="-78"/>
              </a:rPr>
              <a:t>Cmd</a:t>
            </a:r>
            <a:r>
              <a:rPr lang="en-US" sz="2000" dirty="0">
                <a:cs typeface="B Nazanin" panose="00000400000000000000" pitchFamily="2" charset="-78"/>
              </a:rPr>
              <a:t> </a:t>
            </a:r>
            <a:r>
              <a:rPr lang="fa-IR" sz="2000" dirty="0">
                <a:cs typeface="B Nazanin" panose="00000400000000000000" pitchFamily="2" charset="-78"/>
              </a:rPr>
              <a:t> را داخل فولدر مربوطه </a:t>
            </a:r>
            <a:r>
              <a:rPr lang="fa-IR" sz="2000">
                <a:cs typeface="B Nazanin" panose="00000400000000000000" pitchFamily="2" charset="-78"/>
              </a:rPr>
              <a:t>باز می‌کنیم</a:t>
            </a:r>
            <a:r>
              <a:rPr lang="en-US" sz="2000">
                <a:cs typeface="B Nazanin" panose="00000400000000000000" pitchFamily="2" charset="-78"/>
              </a:rPr>
              <a:t>.</a:t>
            </a:r>
            <a:endParaRPr lang="en-US" sz="2000" dirty="0">
              <a:cs typeface="B Nazanin" panose="00000400000000000000" pitchFamily="2" charset="-78"/>
            </a:endParaRPr>
          </a:p>
          <a:p>
            <a:pPr marL="139700" indent="0" algn="r" rtl="1">
              <a:buNone/>
            </a:pPr>
            <a:r>
              <a:rPr lang="fa-IR" sz="2000" b="1">
                <a:cs typeface="B Nazanin" panose="00000400000000000000" pitchFamily="2" charset="-78"/>
              </a:rPr>
              <a:t>کامندهای </a:t>
            </a:r>
            <a:r>
              <a:rPr lang="fa-IR" sz="2000" b="1" dirty="0">
                <a:cs typeface="B Nazanin" panose="00000400000000000000" pitchFamily="2" charset="-78"/>
              </a:rPr>
              <a:t>زیر </a:t>
            </a:r>
            <a:r>
              <a:rPr lang="fa-IR" sz="2000" b="1">
                <a:cs typeface="B Nazanin" panose="00000400000000000000" pitchFamily="2" charset="-78"/>
              </a:rPr>
              <a:t>را می‌نویسیم:</a:t>
            </a:r>
            <a:endParaRPr lang="en-US" sz="2000" b="1" dirty="0">
              <a:cs typeface="B Nazanin" panose="00000400000000000000" pitchFamily="2" charset="-78"/>
            </a:endParaRPr>
          </a:p>
          <a:p>
            <a:pPr marL="425450" indent="-285750" algn="r" rtl="1">
              <a:buFont typeface="Arial" panose="020B0604020202020204" pitchFamily="34" charset="0"/>
              <a:buChar char="•"/>
            </a:pPr>
            <a:r>
              <a:rPr lang="en-US" sz="2000" dirty="0">
                <a:cs typeface="B Nazanin" panose="00000400000000000000" pitchFamily="2" charset="-78"/>
              </a:rPr>
              <a:t> </a:t>
            </a:r>
            <a:r>
              <a:rPr lang="en-US" sz="2000" dirty="0" err="1">
                <a:cs typeface="B Nazanin" panose="00000400000000000000" pitchFamily="2" charset="-78"/>
              </a:rPr>
              <a:t>javac</a:t>
            </a:r>
            <a:r>
              <a:rPr lang="en-US" sz="2000" dirty="0">
                <a:cs typeface="B Nazanin" panose="00000400000000000000" pitchFamily="2" charset="-78"/>
              </a:rPr>
              <a:t> filename.java</a:t>
            </a:r>
            <a:r>
              <a:rPr lang="fa-IR" sz="2000" dirty="0">
                <a:cs typeface="B Nazanin" panose="00000400000000000000" pitchFamily="2" charset="-78"/>
              </a:rPr>
              <a:t>:</a:t>
            </a:r>
          </a:p>
          <a:p>
            <a:pPr marL="139700" indent="0" algn="r" rtl="1">
              <a:buNone/>
            </a:pPr>
            <a:r>
              <a:rPr lang="fa-IR" sz="2000" dirty="0">
                <a:cs typeface="B Nazanin" panose="00000400000000000000" pitchFamily="2" charset="-78"/>
              </a:rPr>
              <a:t>	با این کار یک فایل </a:t>
            </a:r>
            <a:r>
              <a:rPr lang="en-US" sz="2000" dirty="0" err="1">
                <a:cs typeface="B Nazanin" panose="00000400000000000000" pitchFamily="2" charset="-78"/>
              </a:rPr>
              <a:t>filename.class</a:t>
            </a:r>
            <a:r>
              <a:rPr lang="en-US" sz="2000" dirty="0">
                <a:cs typeface="B Nazanin" panose="00000400000000000000" pitchFamily="2" charset="-78"/>
              </a:rPr>
              <a:t> </a:t>
            </a:r>
            <a:r>
              <a:rPr lang="fa-IR" sz="2000" dirty="0">
                <a:cs typeface="B Nazanin" panose="00000400000000000000" pitchFamily="2" charset="-78"/>
              </a:rPr>
              <a:t> توسط کامپایلر جاوا </a:t>
            </a:r>
            <a:r>
              <a:rPr lang="fa-IR" sz="2000">
                <a:cs typeface="B Nazanin" panose="00000400000000000000" pitchFamily="2" charset="-78"/>
              </a:rPr>
              <a:t>ایجاد می‌شود</a:t>
            </a:r>
            <a:r>
              <a:rPr lang="fa-IR" sz="2000" dirty="0">
                <a:cs typeface="B Nazanin" panose="00000400000000000000" pitchFamily="2" charset="-78"/>
              </a:rPr>
              <a:t>. </a:t>
            </a:r>
            <a:endParaRPr lang="en-US" sz="2000" dirty="0">
              <a:cs typeface="B Nazanin" panose="00000400000000000000" pitchFamily="2" charset="-78"/>
            </a:endParaRPr>
          </a:p>
          <a:p>
            <a:pPr marL="425450" indent="-285750" algn="r" rtl="1">
              <a:buFont typeface="Arial" panose="020B0604020202020204" pitchFamily="34" charset="0"/>
              <a:buChar char="•"/>
            </a:pPr>
            <a:r>
              <a:rPr lang="en-US" sz="2000" dirty="0">
                <a:cs typeface="B Nazanin" panose="00000400000000000000" pitchFamily="2" charset="-78"/>
              </a:rPr>
              <a:t>:java filename</a:t>
            </a:r>
          </a:p>
          <a:p>
            <a:pPr marL="139700" indent="0" algn="r" rtl="1">
              <a:buNone/>
            </a:pPr>
            <a:r>
              <a:rPr lang="fa-IR" sz="2000" dirty="0">
                <a:cs typeface="B Nazanin" panose="00000400000000000000" pitchFamily="2" charset="-78"/>
              </a:rPr>
              <a:t>	اکنون با این دستور خروجی را </a:t>
            </a:r>
            <a:r>
              <a:rPr lang="fa-IR" sz="2000">
                <a:cs typeface="B Nazanin" panose="00000400000000000000" pitchFamily="2" charset="-78"/>
              </a:rPr>
              <a:t>مشاهده می‌کنیم.</a:t>
            </a:r>
            <a:endParaRPr lang="en-US" sz="2000" dirty="0">
              <a:cs typeface="B Nazanin" panose="00000400000000000000" pitchFamily="2" charset="-78"/>
            </a:endParaRPr>
          </a:p>
          <a:p>
            <a:pPr marL="139700" indent="0" algn="r" rtl="1">
              <a:buNone/>
            </a:pPr>
            <a:endParaRPr lang="en-US" sz="2000" dirty="0">
              <a:cs typeface="B Nazanin" panose="00000400000000000000" pitchFamily="2" charset="-78"/>
            </a:endParaRPr>
          </a:p>
          <a:p>
            <a:pPr marL="139700" indent="0" algn="r" rtl="1">
              <a:buNone/>
            </a:pPr>
            <a:endParaRPr lang="en-US" sz="2000" dirty="0">
              <a:cs typeface="B Nazanin" panose="00000400000000000000" pitchFamily="2" charset="-78"/>
            </a:endParaRPr>
          </a:p>
        </p:txBody>
      </p:sp>
      <p:sp>
        <p:nvSpPr>
          <p:cNvPr id="3" name="Title 2">
            <a:extLst>
              <a:ext uri="{FF2B5EF4-FFF2-40B4-BE49-F238E27FC236}">
                <a16:creationId xmlns:a16="http://schemas.microsoft.com/office/drawing/2014/main" id="{FE103722-2CD5-B47C-1389-B60D6A3AF026}"/>
              </a:ext>
            </a:extLst>
          </p:cNvPr>
          <p:cNvSpPr>
            <a:spLocks noGrp="1"/>
          </p:cNvSpPr>
          <p:nvPr>
            <p:ph type="title"/>
          </p:nvPr>
        </p:nvSpPr>
        <p:spPr/>
        <p:txBody>
          <a:bodyPr/>
          <a:lstStyle/>
          <a:p>
            <a:pPr algn="r" rtl="1"/>
            <a:r>
              <a:rPr lang="en-US" sz="2800">
                <a:solidFill>
                  <a:srgbClr val="C39113"/>
                </a:solidFill>
              </a:rPr>
              <a:t>C</a:t>
            </a:r>
            <a:r>
              <a:rPr lang="en" sz="2800">
                <a:solidFill>
                  <a:srgbClr val="C39113"/>
                </a:solidFill>
              </a:rPr>
              <a:t>ompile and run in terminal</a:t>
            </a:r>
            <a:endParaRPr lang="en-US" sz="2800"/>
          </a:p>
        </p:txBody>
      </p:sp>
    </p:spTree>
    <p:extLst>
      <p:ext uri="{BB962C8B-B14F-4D97-AF65-F5344CB8AC3E}">
        <p14:creationId xmlns:p14="http://schemas.microsoft.com/office/powerpoint/2010/main" val="604932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1831170-9445-14D3-D356-1DC1E0F49706}"/>
              </a:ext>
            </a:extLst>
          </p:cNvPr>
          <p:cNvSpPr>
            <a:spLocks noGrp="1"/>
          </p:cNvSpPr>
          <p:nvPr>
            <p:ph type="subTitle" idx="1"/>
          </p:nvPr>
        </p:nvSpPr>
        <p:spPr/>
        <p:txBody>
          <a:bodyPr/>
          <a:lstStyle/>
          <a:p>
            <a:pPr algn="r" rtl="1"/>
            <a:r>
              <a:rPr lang="fa-IR" dirty="0">
                <a:cs typeface="B Nazanin" panose="00000400000000000000" pitchFamily="2" charset="-78"/>
              </a:rPr>
              <a:t>ممکن است شما با این ارور مواجه شوید</a:t>
            </a:r>
            <a:endParaRPr lang="en-US" dirty="0">
              <a:cs typeface="B Nazanin" panose="00000400000000000000" pitchFamily="2" charset="-78"/>
            </a:endParaRPr>
          </a:p>
        </p:txBody>
      </p:sp>
      <p:sp>
        <p:nvSpPr>
          <p:cNvPr id="3" name="Title 2">
            <a:extLst>
              <a:ext uri="{FF2B5EF4-FFF2-40B4-BE49-F238E27FC236}">
                <a16:creationId xmlns:a16="http://schemas.microsoft.com/office/drawing/2014/main" id="{45C2B0A9-B090-5204-FF7C-9934D7612679}"/>
              </a:ext>
            </a:extLst>
          </p:cNvPr>
          <p:cNvSpPr>
            <a:spLocks noGrp="1"/>
          </p:cNvSpPr>
          <p:nvPr>
            <p:ph type="title"/>
          </p:nvPr>
        </p:nvSpPr>
        <p:spPr/>
        <p:txBody>
          <a:bodyPr/>
          <a:lstStyle/>
          <a:p>
            <a:pPr algn="r" rtl="1"/>
            <a:r>
              <a:rPr lang="en-US" sz="2800">
                <a:solidFill>
                  <a:srgbClr val="C39113"/>
                </a:solidFill>
              </a:rPr>
              <a:t>C</a:t>
            </a:r>
            <a:r>
              <a:rPr lang="en" sz="2800">
                <a:solidFill>
                  <a:srgbClr val="C39113"/>
                </a:solidFill>
              </a:rPr>
              <a:t>ompile and run in terminal</a:t>
            </a:r>
            <a:endParaRPr lang="en-US" sz="2800"/>
          </a:p>
        </p:txBody>
      </p:sp>
      <p:pic>
        <p:nvPicPr>
          <p:cNvPr id="5" name="Picture 4">
            <a:extLst>
              <a:ext uri="{FF2B5EF4-FFF2-40B4-BE49-F238E27FC236}">
                <a16:creationId xmlns:a16="http://schemas.microsoft.com/office/drawing/2014/main" id="{3C4E0CF8-12AE-95E3-EE62-17BFB3C45DB3}"/>
              </a:ext>
            </a:extLst>
          </p:cNvPr>
          <p:cNvPicPr>
            <a:picLocks noChangeAspect="1"/>
          </p:cNvPicPr>
          <p:nvPr/>
        </p:nvPicPr>
        <p:blipFill>
          <a:blip r:embed="rId2"/>
          <a:stretch>
            <a:fillRect/>
          </a:stretch>
        </p:blipFill>
        <p:spPr>
          <a:xfrm>
            <a:off x="906651" y="1671907"/>
            <a:ext cx="6950990" cy="2131065"/>
          </a:xfrm>
          <a:prstGeom prst="rect">
            <a:avLst/>
          </a:prstGeom>
        </p:spPr>
      </p:pic>
    </p:spTree>
    <p:extLst>
      <p:ext uri="{BB962C8B-B14F-4D97-AF65-F5344CB8AC3E}">
        <p14:creationId xmlns:p14="http://schemas.microsoft.com/office/powerpoint/2010/main" val="3368249354"/>
      </p:ext>
    </p:extLst>
  </p:cSld>
  <p:clrMapOvr>
    <a:masterClrMapping/>
  </p:clrMapOvr>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1812</Words>
  <Application>Microsoft Office PowerPoint</Application>
  <PresentationFormat>On-screen Show (16:9)</PresentationFormat>
  <Paragraphs>182</Paragraphs>
  <Slides>65</Slides>
  <Notes>13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65</vt:i4>
      </vt:variant>
    </vt:vector>
  </HeadingPairs>
  <TitlesOfParts>
    <vt:vector size="80" baseType="lpstr">
      <vt:lpstr>Arial</vt:lpstr>
      <vt:lpstr>BNazanin</vt:lpstr>
      <vt:lpstr>Open Sans</vt:lpstr>
      <vt:lpstr>Cambria</vt:lpstr>
      <vt:lpstr>B Nazanin</vt:lpstr>
      <vt:lpstr>JetBrains Mono</vt:lpstr>
      <vt:lpstr>Gill Sans MT</vt:lpstr>
      <vt:lpstr>B Roya</vt:lpstr>
      <vt:lpstr>Wingdings</vt:lpstr>
      <vt:lpstr>IBM Plex Mono</vt:lpstr>
      <vt:lpstr>Poppins</vt:lpstr>
      <vt:lpstr>B Zar</vt:lpstr>
      <vt:lpstr>Segoe UI Variable Small</vt:lpstr>
      <vt:lpstr>Verdana</vt:lpstr>
      <vt:lpstr>Introduction to Coding Workshop by Slidesgo</vt:lpstr>
      <vt:lpstr>    کارگاه برنامه نویسی پیشرفته دستورکار1 </vt:lpstr>
      <vt:lpstr>JDK JRE JVM</vt:lpstr>
      <vt:lpstr>JDK </vt:lpstr>
      <vt:lpstr>JVM</vt:lpstr>
      <vt:lpstr>JRE</vt:lpstr>
      <vt:lpstr>PowerPoint Presentation</vt:lpstr>
      <vt:lpstr>Compile and run in terminal</vt:lpstr>
      <vt:lpstr>Compile and run in terminal</vt:lpstr>
      <vt:lpstr>Compile and run in terminal</vt:lpstr>
      <vt:lpstr>fix?</vt:lpstr>
      <vt:lpstr>Solution 1 </vt:lpstr>
      <vt:lpstr>Solution 2</vt:lpstr>
      <vt:lpstr>Conditions</vt:lpstr>
      <vt:lpstr>If , else , else if</vt:lpstr>
      <vt:lpstr>Switch case </vt:lpstr>
      <vt:lpstr>Switch case </vt:lpstr>
      <vt:lpstr>Enhanced Switch</vt:lpstr>
      <vt:lpstr>Ternary statement </vt:lpstr>
      <vt:lpstr>Loops</vt:lpstr>
      <vt:lpstr>for loop</vt:lpstr>
      <vt:lpstr>for each</vt:lpstr>
      <vt:lpstr>while</vt:lpstr>
      <vt:lpstr>Do while</vt:lpstr>
      <vt:lpstr>Data Types</vt:lpstr>
      <vt:lpstr> Data Types</vt:lpstr>
      <vt:lpstr> Data Types</vt:lpstr>
      <vt:lpstr> Data Types</vt:lpstr>
      <vt:lpstr> Data Types</vt:lpstr>
      <vt:lpstr>String</vt:lpstr>
      <vt:lpstr>Variable name </vt:lpstr>
      <vt:lpstr>camelCase</vt:lpstr>
      <vt:lpstr>PascalCase</vt:lpstr>
      <vt:lpstr>Naming variables</vt:lpstr>
      <vt:lpstr>Input</vt:lpstr>
      <vt:lpstr>java.util.scanner</vt:lpstr>
      <vt:lpstr>PowerPoint Presentation</vt:lpstr>
      <vt:lpstr>Input types</vt:lpstr>
      <vt:lpstr>Example:</vt:lpstr>
      <vt:lpstr>notes</vt:lpstr>
      <vt:lpstr>Git</vt:lpstr>
      <vt:lpstr>Version control system</vt:lpstr>
      <vt:lpstr>Version control system</vt:lpstr>
      <vt:lpstr>PowerPoint Presentation</vt:lpstr>
      <vt:lpstr>Area</vt:lpstr>
      <vt:lpstr>Making github repository</vt:lpstr>
      <vt:lpstr>PowerPoint Presentation</vt:lpstr>
      <vt:lpstr>PowerPoint Presentation</vt:lpstr>
      <vt:lpstr>Git init</vt:lpstr>
      <vt:lpstr>… </vt:lpstr>
      <vt:lpstr>Git remote </vt:lpstr>
      <vt:lpstr>PowerPoint Presentation</vt:lpstr>
      <vt:lpstr>Git status </vt:lpstr>
      <vt:lpstr>PowerPoint Presentation</vt:lpstr>
      <vt:lpstr>Git add</vt:lpstr>
      <vt:lpstr>PowerPoint Presentation</vt:lpstr>
      <vt:lpstr>Git commit</vt:lpstr>
      <vt:lpstr>Git log</vt:lpstr>
      <vt:lpstr>Git push               Git pull </vt:lpstr>
      <vt:lpstr>Git ignore</vt:lpstr>
      <vt:lpstr>How to use?</vt:lpstr>
      <vt:lpstr>Branch</vt:lpstr>
      <vt:lpstr>branch</vt:lpstr>
      <vt:lpstr>Git branch</vt:lpstr>
      <vt:lpstr>PowerPoint Presentation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Coding Workshop</dc:title>
  <dc:creator>amir abbas Entezari</dc:creator>
  <cp:lastModifiedBy>Alireza Atharifard</cp:lastModifiedBy>
  <cp:revision>29</cp:revision>
  <dcterms:modified xsi:type="dcterms:W3CDTF">2025-03-14T12:18:18Z</dcterms:modified>
</cp:coreProperties>
</file>